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58" r:id="rId4"/>
    <p:sldId id="259" r:id="rId5"/>
    <p:sldId id="267" r:id="rId6"/>
    <p:sldId id="265" r:id="rId7"/>
    <p:sldId id="260" r:id="rId8"/>
    <p:sldId id="270" r:id="rId9"/>
    <p:sldId id="261" r:id="rId10"/>
    <p:sldId id="273" r:id="rId11"/>
    <p:sldId id="263" r:id="rId12"/>
    <p:sldId id="272" r:id="rId13"/>
    <p:sldId id="271" r:id="rId14"/>
    <p:sldId id="268" r:id="rId15"/>
    <p:sldId id="262" r:id="rId16"/>
    <p:sldId id="266" r:id="rId17"/>
    <p:sldId id="269" r:id="rId18"/>
    <p:sldId id="26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79C93615-3ED4-4BE9-AA3B-5332B33AB2A3}">
          <p14:sldIdLst>
            <p14:sldId id="256"/>
            <p14:sldId id="257"/>
            <p14:sldId id="258"/>
            <p14:sldId id="259"/>
            <p14:sldId id="267"/>
            <p14:sldId id="265"/>
            <p14:sldId id="260"/>
            <p14:sldId id="270"/>
            <p14:sldId id="261"/>
            <p14:sldId id="273"/>
            <p14:sldId id="263"/>
            <p14:sldId id="272"/>
            <p14:sldId id="271"/>
            <p14:sldId id="268"/>
            <p14:sldId id="262"/>
            <p14:sldId id="266"/>
            <p14:sldId id="269"/>
            <p14:sldId id="26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398" autoAdjust="0"/>
    <p:restoredTop sz="94660"/>
  </p:normalViewPr>
  <p:slideViewPr>
    <p:cSldViewPr snapToGrid="0">
      <p:cViewPr varScale="1">
        <p:scale>
          <a:sx n="74" d="100"/>
          <a:sy n="74" d="100"/>
        </p:scale>
        <p:origin x="84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gif>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jpg>
</file>

<file path=ppt/media/image4.png>
</file>

<file path=ppt/media/image5.png>
</file>

<file path=ppt/media/image6.jpg>
</file>

<file path=ppt/media/image6.png>
</file>

<file path=ppt/media/image7.pn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20975254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261446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1058659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6055010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33339856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32737833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4162495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18169002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3844577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1822157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315145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4253019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2248439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1096141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379640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3186BC8-660D-4FD5-88A1-894129ADC1C7}" type="datetimeFigureOut">
              <a:rPr lang="en-US" smtClean="0"/>
              <a:t>9/30/2018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1555228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03186BC8-660D-4FD5-88A1-894129ADC1C7}" type="datetimeFigureOut">
              <a:rPr lang="en-US" smtClean="0"/>
              <a:t>9/30/2018</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F63E63C6-199F-4A8A-A03B-75333F563339}" type="slidenum">
              <a:rPr lang="en-US" smtClean="0"/>
              <a:t>‹#›</a:t>
            </a:fld>
            <a:endParaRPr lang="en-US" dirty="0"/>
          </a:p>
        </p:txBody>
      </p:sp>
    </p:spTree>
    <p:extLst>
      <p:ext uri="{BB962C8B-B14F-4D97-AF65-F5344CB8AC3E}">
        <p14:creationId xmlns:p14="http://schemas.microsoft.com/office/powerpoint/2010/main" val="2819313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3186BC8-660D-4FD5-88A1-894129ADC1C7}" type="datetimeFigureOut">
              <a:rPr lang="en-US" smtClean="0"/>
              <a:t>9/30/2018</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F63E63C6-199F-4A8A-A03B-75333F563339}" type="slidenum">
              <a:rPr lang="en-US" smtClean="0"/>
              <a:t>‹#›</a:t>
            </a:fld>
            <a:endParaRPr lang="en-US" dirty="0"/>
          </a:p>
        </p:txBody>
      </p:sp>
    </p:spTree>
    <p:extLst>
      <p:ext uri="{BB962C8B-B14F-4D97-AF65-F5344CB8AC3E}">
        <p14:creationId xmlns:p14="http://schemas.microsoft.com/office/powerpoint/2010/main" val="2800526966"/>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gif"/><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www.threadingbuildingblocks.org/docs/help/tbb_userguide/Data_Flow_Graph.html" TargetMode="External"/><Relationship Id="rId2" Type="http://schemas.openxmlformats.org/officeDocument/2006/relationships/hyperlink" Target="https://www.tensorflow.org/guide/" TargetMode="External"/><Relationship Id="rId1" Type="http://schemas.openxmlformats.org/officeDocument/2006/relationships/slideLayout" Target="../slideLayouts/slideLayout6.xml"/><Relationship Id="rId6" Type="http://schemas.openxmlformats.org/officeDocument/2006/relationships/hyperlink" Target="https://www.bmc.com/blogs/google-cloud-tpu/" TargetMode="External"/><Relationship Id="rId5" Type="http://schemas.openxmlformats.org/officeDocument/2006/relationships/hyperlink" Target="https://www.blog.google/products/google-cloud/google-cloud-offer-tpus-machine-learning/" TargetMode="External"/><Relationship Id="rId4" Type="http://schemas.openxmlformats.org/officeDocument/2006/relationships/hyperlink" Target="https://learningtensorflow.com/Visualisati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Layout" Target="../slideLayouts/slideLayout6.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9.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17192" y="1380647"/>
            <a:ext cx="9053848" cy="2034738"/>
          </a:xfrm>
        </p:spPr>
        <p:txBody>
          <a:bodyPr>
            <a:noAutofit/>
          </a:bodyPr>
          <a:lstStyle/>
          <a:p>
            <a:r>
              <a:rPr lang="en-US" sz="4400" b="1" dirty="0"/>
              <a:t>as a new computing tool</a:t>
            </a:r>
          </a:p>
        </p:txBody>
      </p:sp>
      <p:sp>
        <p:nvSpPr>
          <p:cNvPr id="5" name="Subtitle 4"/>
          <p:cNvSpPr>
            <a:spLocks noGrp="1"/>
          </p:cNvSpPr>
          <p:nvPr>
            <p:ph type="subTitle" idx="1"/>
          </p:nvPr>
        </p:nvSpPr>
        <p:spPr>
          <a:xfrm>
            <a:off x="0" y="4705880"/>
            <a:ext cx="5580369" cy="1428750"/>
          </a:xfrm>
        </p:spPr>
        <p:txBody>
          <a:bodyPr>
            <a:noAutofit/>
          </a:bodyPr>
          <a:lstStyle/>
          <a:p>
            <a:r>
              <a:rPr lang="en-US" sz="2400" b="1" dirty="0"/>
              <a:t>Submitted by </a:t>
            </a:r>
            <a:r>
              <a:rPr lang="en-US" sz="2400" b="1" dirty="0" smtClean="0"/>
              <a:t>:</a:t>
            </a:r>
          </a:p>
          <a:p>
            <a:r>
              <a:rPr lang="en-US" sz="2000" dirty="0" err="1"/>
              <a:t>Anirban</a:t>
            </a:r>
            <a:r>
              <a:rPr lang="en-US" sz="2000" dirty="0"/>
              <a:t> </a:t>
            </a:r>
            <a:r>
              <a:rPr lang="en-US" sz="2000" dirty="0" err="1" smtClean="0"/>
              <a:t>Saha</a:t>
            </a:r>
            <a:r>
              <a:rPr lang="en-US" sz="2000" dirty="0" smtClean="0"/>
              <a:t> (Roll </a:t>
            </a:r>
            <a:r>
              <a:rPr lang="en-US" sz="2000" dirty="0" smtClean="0"/>
              <a:t>No: </a:t>
            </a:r>
            <a:r>
              <a:rPr lang="en-US" sz="2000" b="1" dirty="0" smtClean="0"/>
              <a:t>CIS/17/02-002</a:t>
            </a:r>
            <a:r>
              <a:rPr lang="en-US" sz="2000" dirty="0" smtClean="0"/>
              <a:t> </a:t>
            </a:r>
            <a:r>
              <a:rPr lang="en-US" sz="2000" dirty="0"/>
              <a:t>)</a:t>
            </a:r>
          </a:p>
          <a:p>
            <a:r>
              <a:rPr lang="en-US" sz="2000" dirty="0" smtClean="0"/>
              <a:t>Manu </a:t>
            </a:r>
            <a:r>
              <a:rPr lang="en-US" sz="2000" dirty="0"/>
              <a:t>Gond (Roll </a:t>
            </a:r>
            <a:r>
              <a:rPr lang="en-US" sz="2000" dirty="0"/>
              <a:t>No: </a:t>
            </a:r>
            <a:r>
              <a:rPr lang="en-US" sz="2000" b="1" dirty="0" smtClean="0"/>
              <a:t>CIS/17/02-013</a:t>
            </a:r>
            <a:r>
              <a:rPr lang="en-US" sz="2000" dirty="0"/>
              <a:t>)</a:t>
            </a:r>
            <a:endParaRPr lang="en-US" sz="2000" dirty="0"/>
          </a:p>
          <a:p>
            <a:r>
              <a:rPr lang="en-US" sz="2000" dirty="0"/>
              <a:t>Sujash Naskar (Roll </a:t>
            </a:r>
            <a:r>
              <a:rPr lang="en-US" sz="2000" dirty="0"/>
              <a:t>No: </a:t>
            </a:r>
            <a:r>
              <a:rPr lang="en-US" sz="2000" b="1" dirty="0" smtClean="0"/>
              <a:t>CIS/17/02-024</a:t>
            </a:r>
            <a:r>
              <a:rPr lang="en-US" sz="2000" dirty="0"/>
              <a:t>)</a:t>
            </a:r>
            <a:endParaRPr lang="en-US" sz="2000" dirty="0"/>
          </a:p>
        </p:txBody>
      </p:sp>
      <p:sp>
        <p:nvSpPr>
          <p:cNvPr id="3" name="TextBox 2"/>
          <p:cNvSpPr txBox="1"/>
          <p:nvPr/>
        </p:nvSpPr>
        <p:spPr>
          <a:xfrm>
            <a:off x="6800045" y="4174365"/>
            <a:ext cx="3618963" cy="369332"/>
          </a:xfrm>
          <a:prstGeom prst="rect">
            <a:avLst/>
          </a:prstGeom>
          <a:noFill/>
        </p:spPr>
        <p:txBody>
          <a:bodyPr wrap="square" rtlCol="0">
            <a:spAutoFit/>
          </a:bodyPr>
          <a:lstStyle/>
          <a:p>
            <a:endParaRPr lang="en-US" dirty="0"/>
          </a:p>
        </p:txBody>
      </p:sp>
      <p:sp>
        <p:nvSpPr>
          <p:cNvPr id="6" name="Subtitle 4"/>
          <p:cNvSpPr txBox="1">
            <a:spLocks/>
          </p:cNvSpPr>
          <p:nvPr/>
        </p:nvSpPr>
        <p:spPr>
          <a:xfrm>
            <a:off x="6209380" y="4588301"/>
            <a:ext cx="5342970" cy="2147349"/>
          </a:xfrm>
          <a:prstGeom prst="rect">
            <a:avLst/>
          </a:prstGeom>
        </p:spPr>
        <p:txBody>
          <a:bodyPr vert="horz" lIns="91440" tIns="45720" rIns="91440" bIns="45720" rtlCol="0" anchor="t">
            <a:normAutofit/>
          </a:bodyPr>
          <a:lstStyle>
            <a:lvl1pPr marL="0" indent="0" algn="ctr" defTabSz="457200" rtl="0" eaLnBrk="1" latinLnBrk="0" hangingPunct="1">
              <a:spcBef>
                <a:spcPct val="20000"/>
              </a:spcBef>
              <a:spcAft>
                <a:spcPts val="600"/>
              </a:spcAft>
              <a:buClr>
                <a:schemeClr val="tx1"/>
              </a:buClr>
              <a:buSzPct val="100000"/>
              <a:buFont typeface="Arial"/>
              <a:buNone/>
              <a:defRPr sz="2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100000"/>
              <a:buFont typeface="Arial"/>
              <a:buNone/>
              <a:defRPr sz="18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100000"/>
              <a:buFont typeface="Arial"/>
              <a:buNone/>
              <a:defRPr sz="16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b="1" dirty="0"/>
              <a:t>Under guidance of :</a:t>
            </a:r>
          </a:p>
          <a:p>
            <a:r>
              <a:rPr lang="en-US" sz="2000" dirty="0"/>
              <a:t>Prof. </a:t>
            </a:r>
            <a:r>
              <a:rPr lang="en-US" sz="2000" dirty="0" err="1" smtClean="0"/>
              <a:t>Gautam</a:t>
            </a:r>
            <a:r>
              <a:rPr lang="en-US" sz="2000" dirty="0" smtClean="0"/>
              <a:t> </a:t>
            </a:r>
            <a:r>
              <a:rPr lang="en-US" sz="2000" dirty="0" err="1" smtClean="0"/>
              <a:t>Mahapatra</a:t>
            </a:r>
            <a:endParaRPr lang="en-US" sz="2000" dirty="0"/>
          </a:p>
          <a:p>
            <a:r>
              <a:rPr lang="en-US" sz="2000" dirty="0" smtClean="0"/>
              <a:t>Prof. </a:t>
            </a:r>
            <a:r>
              <a:rPr lang="en-US" sz="2000" dirty="0" err="1" smtClean="0"/>
              <a:t>Suman</a:t>
            </a:r>
            <a:r>
              <a:rPr lang="en-US" sz="2000" dirty="0" smtClean="0"/>
              <a:t> </a:t>
            </a:r>
            <a:r>
              <a:rPr lang="en-US" sz="2000" dirty="0" err="1"/>
              <a:t>mitra</a:t>
            </a:r>
            <a:r>
              <a:rPr lang="en-US" sz="2000" dirty="0"/>
              <a:t> </a:t>
            </a:r>
            <a:endParaRPr lang="en-US" sz="2000" dirty="0" smtClean="0"/>
          </a:p>
          <a:p>
            <a:r>
              <a:rPr lang="en-US" sz="2000" dirty="0"/>
              <a:t>Prof. </a:t>
            </a:r>
            <a:r>
              <a:rPr lang="en-US" sz="2000" dirty="0" err="1" smtClean="0"/>
              <a:t>Atrayee</a:t>
            </a:r>
            <a:r>
              <a:rPr lang="en-US" sz="2000" dirty="0" smtClean="0"/>
              <a:t> Chatterjee</a:t>
            </a:r>
          </a:p>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3989481" cy="3325233"/>
          </a:xfrm>
          <a:prstGeom prst="rect">
            <a:avLst/>
          </a:prstGeom>
        </p:spPr>
      </p:pic>
    </p:spTree>
    <p:extLst>
      <p:ext uri="{BB962C8B-B14F-4D97-AF65-F5344CB8AC3E}">
        <p14:creationId xmlns:p14="http://schemas.microsoft.com/office/powerpoint/2010/main" val="41206515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888642"/>
          </a:xfrm>
        </p:spPr>
        <p:txBody>
          <a:bodyPr/>
          <a:lstStyle/>
          <a:p>
            <a:pPr algn="ctr"/>
            <a:r>
              <a:rPr lang="en-US" b="1" dirty="0" smtClean="0"/>
              <a:t>Creating a data flow graph in </a:t>
            </a:r>
            <a:r>
              <a:rPr lang="en-US" b="1" dirty="0" err="1" smtClean="0"/>
              <a:t>tensorflow</a:t>
            </a:r>
            <a:endParaRPr lang="en-US" b="1" dirty="0"/>
          </a:p>
        </p:txBody>
      </p:sp>
      <p:sp>
        <p:nvSpPr>
          <p:cNvPr id="3" name="TextBox 2"/>
          <p:cNvSpPr txBox="1"/>
          <p:nvPr/>
        </p:nvSpPr>
        <p:spPr>
          <a:xfrm>
            <a:off x="167425" y="1020710"/>
            <a:ext cx="11857149" cy="923330"/>
          </a:xfrm>
          <a:prstGeom prst="rect">
            <a:avLst/>
          </a:prstGeom>
          <a:noFill/>
        </p:spPr>
        <p:txBody>
          <a:bodyPr wrap="square" rtlCol="0">
            <a:spAutoFit/>
          </a:bodyPr>
          <a:lstStyle/>
          <a:p>
            <a:r>
              <a:rPr lang="en-US" dirty="0" smtClean="0"/>
              <a:t>Programs start with graph construction phase. Invoking </a:t>
            </a:r>
            <a:r>
              <a:rPr lang="en-US" dirty="0" err="1" smtClean="0"/>
              <a:t>Tensorflow</a:t>
            </a:r>
            <a:r>
              <a:rPr lang="en-US" dirty="0" smtClean="0"/>
              <a:t> API constructs the data flow graph.</a:t>
            </a:r>
          </a:p>
          <a:p>
            <a:endParaRPr lang="en-US" dirty="0" smtClean="0"/>
          </a:p>
          <a:p>
            <a:endParaRPr lang="en-US" dirty="0"/>
          </a:p>
        </p:txBody>
      </p:sp>
      <p:pic>
        <p:nvPicPr>
          <p:cNvPr id="4" name="Picture 3"/>
          <p:cNvPicPr>
            <a:picLocks noChangeAspect="1"/>
          </p:cNvPicPr>
          <p:nvPr/>
        </p:nvPicPr>
        <p:blipFill>
          <a:blip r:embed="rId2"/>
          <a:stretch>
            <a:fillRect/>
          </a:stretch>
        </p:blipFill>
        <p:spPr>
          <a:xfrm>
            <a:off x="918223" y="1944040"/>
            <a:ext cx="2447925" cy="619125"/>
          </a:xfrm>
          <a:prstGeom prst="rect">
            <a:avLst/>
          </a:prstGeom>
        </p:spPr>
      </p:pic>
      <p:pic>
        <p:nvPicPr>
          <p:cNvPr id="5" name="Picture 4"/>
          <p:cNvPicPr>
            <a:picLocks noChangeAspect="1"/>
          </p:cNvPicPr>
          <p:nvPr/>
        </p:nvPicPr>
        <p:blipFill>
          <a:blip r:embed="rId3"/>
          <a:stretch>
            <a:fillRect/>
          </a:stretch>
        </p:blipFill>
        <p:spPr>
          <a:xfrm>
            <a:off x="918223" y="3016715"/>
            <a:ext cx="2317511" cy="676463"/>
          </a:xfrm>
          <a:prstGeom prst="rect">
            <a:avLst/>
          </a:prstGeom>
        </p:spPr>
      </p:pic>
      <p:pic>
        <p:nvPicPr>
          <p:cNvPr id="6" name="Picture 5"/>
          <p:cNvPicPr>
            <a:picLocks noChangeAspect="1"/>
          </p:cNvPicPr>
          <p:nvPr/>
        </p:nvPicPr>
        <p:blipFill>
          <a:blip r:embed="rId4"/>
          <a:stretch>
            <a:fillRect/>
          </a:stretch>
        </p:blipFill>
        <p:spPr>
          <a:xfrm>
            <a:off x="918223" y="4146728"/>
            <a:ext cx="2157503" cy="692672"/>
          </a:xfrm>
          <a:prstGeom prst="rect">
            <a:avLst/>
          </a:prstGeom>
        </p:spPr>
      </p:pic>
      <p:sp>
        <p:nvSpPr>
          <p:cNvPr id="7" name="TextBox 6"/>
          <p:cNvSpPr txBox="1"/>
          <p:nvPr/>
        </p:nvSpPr>
        <p:spPr>
          <a:xfrm>
            <a:off x="3567448" y="1944040"/>
            <a:ext cx="4932608" cy="923330"/>
          </a:xfrm>
          <a:prstGeom prst="rect">
            <a:avLst/>
          </a:prstGeom>
          <a:noFill/>
        </p:spPr>
        <p:txBody>
          <a:bodyPr wrap="square" rtlCol="0">
            <a:spAutoFit/>
          </a:bodyPr>
          <a:lstStyle/>
          <a:p>
            <a:r>
              <a:rPr lang="en-US" dirty="0" smtClean="0"/>
              <a:t>This  will create a new object(or maybe overwrite an existing object) and add a node in a graph.</a:t>
            </a:r>
            <a:endParaRPr lang="en-US" dirty="0"/>
          </a:p>
        </p:txBody>
      </p:sp>
      <p:sp>
        <p:nvSpPr>
          <p:cNvPr id="9" name="TextBox 8"/>
          <p:cNvSpPr txBox="1"/>
          <p:nvPr/>
        </p:nvSpPr>
        <p:spPr>
          <a:xfrm>
            <a:off x="3567448" y="3031981"/>
            <a:ext cx="4932608" cy="646331"/>
          </a:xfrm>
          <a:prstGeom prst="rect">
            <a:avLst/>
          </a:prstGeom>
          <a:noFill/>
        </p:spPr>
        <p:txBody>
          <a:bodyPr wrap="square" rtlCol="0">
            <a:spAutoFit/>
          </a:bodyPr>
          <a:lstStyle/>
          <a:p>
            <a:r>
              <a:rPr lang="en-US" dirty="0" smtClean="0"/>
              <a:t>This  will create a new object add edge in a graph.</a:t>
            </a:r>
            <a:endParaRPr lang="en-US" dirty="0"/>
          </a:p>
        </p:txBody>
      </p:sp>
      <p:sp>
        <p:nvSpPr>
          <p:cNvPr id="10" name="TextBox 9"/>
          <p:cNvSpPr txBox="1"/>
          <p:nvPr/>
        </p:nvSpPr>
        <p:spPr>
          <a:xfrm>
            <a:off x="3586766" y="4123759"/>
            <a:ext cx="8437808" cy="923330"/>
          </a:xfrm>
          <a:prstGeom prst="rect">
            <a:avLst/>
          </a:prstGeom>
          <a:noFill/>
        </p:spPr>
        <p:txBody>
          <a:bodyPr wrap="square" rtlCol="0">
            <a:spAutoFit/>
          </a:bodyPr>
          <a:lstStyle/>
          <a:p>
            <a:r>
              <a:rPr lang="en-US" dirty="0" smtClean="0"/>
              <a:t>This will be used for finally writing graph as file with help of File Writer (to be used to store it and make it available for later use by importing it in another language like C++.</a:t>
            </a:r>
            <a:endParaRPr lang="en-US" dirty="0"/>
          </a:p>
        </p:txBody>
      </p:sp>
      <p:sp>
        <p:nvSpPr>
          <p:cNvPr id="11" name="TextBox 10"/>
          <p:cNvSpPr txBox="1"/>
          <p:nvPr/>
        </p:nvSpPr>
        <p:spPr>
          <a:xfrm>
            <a:off x="296214" y="5479390"/>
            <a:ext cx="10032643" cy="646331"/>
          </a:xfrm>
          <a:prstGeom prst="rect">
            <a:avLst/>
          </a:prstGeom>
          <a:noFill/>
        </p:spPr>
        <p:txBody>
          <a:bodyPr wrap="square" rtlCol="0">
            <a:spAutoFit/>
          </a:bodyPr>
          <a:lstStyle/>
          <a:p>
            <a:r>
              <a:rPr lang="en-US" dirty="0" smtClean="0"/>
              <a:t>By default the graph is created when we run the session and can be visualized with </a:t>
            </a:r>
            <a:r>
              <a:rPr lang="en-US" dirty="0" err="1" smtClean="0"/>
              <a:t>TensorBoard</a:t>
            </a:r>
            <a:r>
              <a:rPr lang="en-US" dirty="0" smtClean="0"/>
              <a:t>.</a:t>
            </a:r>
            <a:endParaRPr lang="en-US" dirty="0"/>
          </a:p>
        </p:txBody>
      </p:sp>
    </p:spTree>
    <p:extLst>
      <p:ext uri="{BB962C8B-B14F-4D97-AF65-F5344CB8AC3E}">
        <p14:creationId xmlns:p14="http://schemas.microsoft.com/office/powerpoint/2010/main" val="1052020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1999" cy="914399"/>
          </a:xfrm>
        </p:spPr>
        <p:txBody>
          <a:bodyPr>
            <a:normAutofit fontScale="90000"/>
          </a:bodyPr>
          <a:lstStyle/>
          <a:p>
            <a:pPr algn="ctr"/>
            <a:r>
              <a:rPr lang="en-US" sz="3600" b="1" dirty="0" smtClean="0"/>
              <a:t/>
            </a:r>
            <a:br>
              <a:rPr lang="en-US" sz="3600" b="1" dirty="0" smtClean="0"/>
            </a:br>
            <a:r>
              <a:rPr lang="en-US" sz="3600" b="1" dirty="0" err="1" smtClean="0"/>
              <a:t>TensorBoard</a:t>
            </a:r>
            <a:r>
              <a:rPr lang="en-US" b="1" dirty="0"/>
              <a:t/>
            </a:r>
            <a:br>
              <a:rPr lang="en-US" b="1" dirty="0"/>
            </a:br>
            <a:endParaRPr lang="en-US" dirty="0"/>
          </a:p>
        </p:txBody>
      </p:sp>
      <p:sp>
        <p:nvSpPr>
          <p:cNvPr id="3" name="TextBox 2"/>
          <p:cNvSpPr txBox="1"/>
          <p:nvPr/>
        </p:nvSpPr>
        <p:spPr>
          <a:xfrm>
            <a:off x="180475" y="1167063"/>
            <a:ext cx="12011524" cy="1631216"/>
          </a:xfrm>
          <a:prstGeom prst="rect">
            <a:avLst/>
          </a:prstGeom>
          <a:noFill/>
        </p:spPr>
        <p:txBody>
          <a:bodyPr wrap="square" rtlCol="0">
            <a:spAutoFit/>
          </a:bodyPr>
          <a:lstStyle/>
          <a:p>
            <a:r>
              <a:rPr lang="en-US" sz="2000" dirty="0" err="1"/>
              <a:t>TensorBoard</a:t>
            </a:r>
            <a:r>
              <a:rPr lang="en-US" sz="2000" dirty="0"/>
              <a:t> provides a suite of visualization tools to make it easier to understand, debug, and </a:t>
            </a:r>
            <a:r>
              <a:rPr lang="en-US" sz="2000" dirty="0" smtClean="0"/>
              <a:t>optimize </a:t>
            </a:r>
            <a:r>
              <a:rPr lang="en-US" sz="2000" dirty="0"/>
              <a:t>programs. </a:t>
            </a:r>
          </a:p>
          <a:p>
            <a:endParaRPr lang="en-US" sz="2000" dirty="0"/>
          </a:p>
          <a:p>
            <a:r>
              <a:rPr lang="en-US" sz="2000" dirty="0"/>
              <a:t>We can use it to visualize your </a:t>
            </a:r>
            <a:r>
              <a:rPr lang="en-US" sz="2000" dirty="0" err="1"/>
              <a:t>TensorFlow</a:t>
            </a:r>
            <a:r>
              <a:rPr lang="en-US" sz="2000" dirty="0"/>
              <a:t> graph, plot quantitative metrics about the execution of our </a:t>
            </a:r>
            <a:r>
              <a:rPr lang="en-US" sz="2000" dirty="0" smtClean="0"/>
              <a:t>graph.</a:t>
            </a:r>
            <a:endParaRPr lang="en-US" sz="20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8427" y="3441770"/>
            <a:ext cx="6933572" cy="3416229"/>
          </a:xfrm>
          <a:prstGeom prst="rect">
            <a:avLst/>
          </a:prstGeom>
        </p:spPr>
      </p:pic>
      <p:sp>
        <p:nvSpPr>
          <p:cNvPr id="6" name="TextBox 5"/>
          <p:cNvSpPr txBox="1"/>
          <p:nvPr/>
        </p:nvSpPr>
        <p:spPr>
          <a:xfrm>
            <a:off x="180475" y="3168203"/>
            <a:ext cx="3747581" cy="923330"/>
          </a:xfrm>
          <a:prstGeom prst="rect">
            <a:avLst/>
          </a:prstGeom>
          <a:noFill/>
        </p:spPr>
        <p:txBody>
          <a:bodyPr wrap="square" rtlCol="0">
            <a:spAutoFit/>
          </a:bodyPr>
          <a:lstStyle/>
          <a:p>
            <a:r>
              <a:rPr lang="en-US" dirty="0" smtClean="0"/>
              <a:t>To write the summary of a </a:t>
            </a:r>
            <a:r>
              <a:rPr lang="en-US" dirty="0" err="1" smtClean="0"/>
              <a:t>tensorflow</a:t>
            </a:r>
            <a:r>
              <a:rPr lang="en-US" dirty="0" smtClean="0"/>
              <a:t> session we need to use:- </a:t>
            </a:r>
            <a:endParaRPr lang="en-US" dirty="0"/>
          </a:p>
        </p:txBody>
      </p:sp>
      <p:pic>
        <p:nvPicPr>
          <p:cNvPr id="7" name="Picture 6"/>
          <p:cNvPicPr>
            <a:picLocks noChangeAspect="1"/>
          </p:cNvPicPr>
          <p:nvPr/>
        </p:nvPicPr>
        <p:blipFill>
          <a:blip r:embed="rId3"/>
          <a:stretch>
            <a:fillRect/>
          </a:stretch>
        </p:blipFill>
        <p:spPr>
          <a:xfrm>
            <a:off x="25757" y="4275970"/>
            <a:ext cx="5232669" cy="476334"/>
          </a:xfrm>
          <a:prstGeom prst="rect">
            <a:avLst/>
          </a:prstGeom>
        </p:spPr>
      </p:pic>
      <p:sp>
        <p:nvSpPr>
          <p:cNvPr id="8" name="TextBox 7"/>
          <p:cNvSpPr txBox="1"/>
          <p:nvPr/>
        </p:nvSpPr>
        <p:spPr>
          <a:xfrm>
            <a:off x="25757" y="4958366"/>
            <a:ext cx="3503053" cy="646331"/>
          </a:xfrm>
          <a:prstGeom prst="rect">
            <a:avLst/>
          </a:prstGeom>
          <a:noFill/>
        </p:spPr>
        <p:txBody>
          <a:bodyPr wrap="square" rtlCol="0">
            <a:spAutoFit/>
          </a:bodyPr>
          <a:lstStyle/>
          <a:p>
            <a:r>
              <a:rPr lang="en-US" dirty="0" smtClean="0"/>
              <a:t>To launch </a:t>
            </a:r>
            <a:r>
              <a:rPr lang="en-US" dirty="0" err="1" smtClean="0"/>
              <a:t>tensorboard</a:t>
            </a:r>
            <a:r>
              <a:rPr lang="en-US" dirty="0" smtClean="0"/>
              <a:t>:</a:t>
            </a:r>
          </a:p>
          <a:p>
            <a:r>
              <a:rPr lang="en-US" dirty="0"/>
              <a:t> </a:t>
            </a:r>
          </a:p>
        </p:txBody>
      </p:sp>
      <p:pic>
        <p:nvPicPr>
          <p:cNvPr id="9" name="Picture 8"/>
          <p:cNvPicPr>
            <a:picLocks noChangeAspect="1"/>
          </p:cNvPicPr>
          <p:nvPr/>
        </p:nvPicPr>
        <p:blipFill>
          <a:blip r:embed="rId4"/>
          <a:stretch>
            <a:fillRect/>
          </a:stretch>
        </p:blipFill>
        <p:spPr>
          <a:xfrm>
            <a:off x="25757" y="5604697"/>
            <a:ext cx="5103113" cy="748921"/>
          </a:xfrm>
          <a:prstGeom prst="rect">
            <a:avLst/>
          </a:prstGeom>
        </p:spPr>
      </p:pic>
    </p:spTree>
    <p:extLst>
      <p:ext uri="{BB962C8B-B14F-4D97-AF65-F5344CB8AC3E}">
        <p14:creationId xmlns:p14="http://schemas.microsoft.com/office/powerpoint/2010/main" val="36174471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21217"/>
          </a:xfrm>
        </p:spPr>
        <p:txBody>
          <a:bodyPr/>
          <a:lstStyle/>
          <a:p>
            <a:pPr algn="ctr"/>
            <a:r>
              <a:rPr lang="en-US" b="1" dirty="0"/>
              <a:t>ANN for Predicting a handwritten digit</a:t>
            </a:r>
            <a:endParaRPr lang="en-US" dirty="0"/>
          </a:p>
        </p:txBody>
      </p:sp>
      <p:sp>
        <p:nvSpPr>
          <p:cNvPr id="3" name="TextBox 2"/>
          <p:cNvSpPr txBox="1"/>
          <p:nvPr/>
        </p:nvSpPr>
        <p:spPr>
          <a:xfrm>
            <a:off x="154547" y="1184737"/>
            <a:ext cx="7276563" cy="5909310"/>
          </a:xfrm>
          <a:prstGeom prst="rect">
            <a:avLst/>
          </a:prstGeom>
          <a:noFill/>
        </p:spPr>
        <p:txBody>
          <a:bodyPr wrap="square" rtlCol="0">
            <a:spAutoFit/>
          </a:bodyPr>
          <a:lstStyle/>
          <a:p>
            <a:pPr marL="285750" indent="-285750">
              <a:buFont typeface="Wingdings" panose="05000000000000000000" pitchFamily="2" charset="2"/>
              <a:buChar char="è"/>
            </a:pPr>
            <a:r>
              <a:rPr lang="en-US" dirty="0" smtClean="0">
                <a:sym typeface="Wingdings" panose="05000000000000000000" pitchFamily="2" charset="2"/>
              </a:rPr>
              <a:t>Training data set will contain 28x28 size handwritten images of digits of total 55,000  images.</a:t>
            </a:r>
          </a:p>
          <a:p>
            <a:pPr marL="285750" indent="-285750">
              <a:buFont typeface="Wingdings" panose="05000000000000000000" pitchFamily="2" charset="2"/>
              <a:buChar char="è"/>
            </a:pPr>
            <a:endParaRPr lang="en-US" dirty="0">
              <a:sym typeface="Wingdings" panose="05000000000000000000" pitchFamily="2" charset="2"/>
            </a:endParaRPr>
          </a:p>
          <a:p>
            <a:pPr marL="285750" indent="-285750">
              <a:buFont typeface="Wingdings" panose="05000000000000000000" pitchFamily="2" charset="2"/>
              <a:buChar char="è"/>
            </a:pPr>
            <a:r>
              <a:rPr lang="en-US" dirty="0" smtClean="0">
                <a:sym typeface="Wingdings" panose="05000000000000000000" pitchFamily="2" charset="2"/>
              </a:rPr>
              <a:t>ANN will contain 3 hidden layers of 512, 256, 128 neurons each.</a:t>
            </a:r>
          </a:p>
          <a:p>
            <a:pPr marL="285750" indent="-285750">
              <a:buFont typeface="Wingdings" panose="05000000000000000000" pitchFamily="2" charset="2"/>
              <a:buChar char="è"/>
            </a:pPr>
            <a:endParaRPr lang="en-US" dirty="0">
              <a:sym typeface="Wingdings" panose="05000000000000000000" pitchFamily="2" charset="2"/>
            </a:endParaRPr>
          </a:p>
          <a:p>
            <a:pPr marL="285750" indent="-285750">
              <a:buFont typeface="Wingdings" panose="05000000000000000000" pitchFamily="2" charset="2"/>
              <a:buChar char="è"/>
            </a:pPr>
            <a:r>
              <a:rPr lang="en-US" dirty="0" smtClean="0">
                <a:sym typeface="Wingdings" panose="05000000000000000000" pitchFamily="2" charset="2"/>
              </a:rPr>
              <a:t>Input will contain 784 neurons since we are using 28x28 sized image, hence in total we have 1690 neurons here in this ANN.</a:t>
            </a:r>
          </a:p>
          <a:p>
            <a:pPr marL="285750" indent="-285750">
              <a:buFont typeface="Wingdings" panose="05000000000000000000" pitchFamily="2" charset="2"/>
              <a:buChar char="è"/>
            </a:pPr>
            <a:endParaRPr lang="en-US" dirty="0">
              <a:sym typeface="Wingdings" panose="05000000000000000000" pitchFamily="2" charset="2"/>
            </a:endParaRPr>
          </a:p>
          <a:p>
            <a:pPr marL="285750" indent="-285750">
              <a:buFont typeface="Wingdings" panose="05000000000000000000" pitchFamily="2" charset="2"/>
              <a:buChar char="è"/>
            </a:pPr>
            <a:r>
              <a:rPr lang="en-US" dirty="0" smtClean="0">
                <a:sym typeface="Wingdings" panose="05000000000000000000" pitchFamily="2" charset="2"/>
              </a:rPr>
              <a:t>Output will contain 10 neurons to represent [0-9]</a:t>
            </a:r>
          </a:p>
          <a:p>
            <a:pPr marL="285750" indent="-285750">
              <a:buFont typeface="Wingdings" panose="05000000000000000000" pitchFamily="2" charset="2"/>
              <a:buChar char="è"/>
            </a:pPr>
            <a:endParaRPr lang="en-US" dirty="0">
              <a:sym typeface="Wingdings" panose="05000000000000000000" pitchFamily="2" charset="2"/>
            </a:endParaRPr>
          </a:p>
          <a:p>
            <a:pPr marL="285750" indent="-285750">
              <a:buFont typeface="Wingdings" panose="05000000000000000000" pitchFamily="2" charset="2"/>
              <a:buChar char="è"/>
            </a:pPr>
            <a:r>
              <a:rPr lang="en-US" dirty="0" smtClean="0">
                <a:sym typeface="Wingdings" panose="05000000000000000000" pitchFamily="2" charset="2"/>
              </a:rPr>
              <a:t>When reading the labels we will use one-hot-encoding for </a:t>
            </a:r>
          </a:p>
          <a:p>
            <a:r>
              <a:rPr lang="en-US" dirty="0" smtClean="0">
                <a:sym typeface="Wingdings" panose="05000000000000000000" pitchFamily="2" charset="2"/>
              </a:rPr>
              <a:t> </a:t>
            </a:r>
            <a:r>
              <a:rPr lang="en-US" dirty="0">
                <a:sym typeface="Wingdings" panose="05000000000000000000" pitchFamily="2" charset="2"/>
              </a:rPr>
              <a:t> </a:t>
            </a:r>
            <a:r>
              <a:rPr lang="en-US" dirty="0" smtClean="0">
                <a:sym typeface="Wingdings" panose="05000000000000000000" pitchFamily="2" charset="2"/>
              </a:rPr>
              <a:t>  actual digits.</a:t>
            </a:r>
          </a:p>
          <a:p>
            <a:endParaRPr lang="en-US" dirty="0">
              <a:sym typeface="Wingdings" panose="05000000000000000000" pitchFamily="2" charset="2"/>
            </a:endParaRPr>
          </a:p>
          <a:p>
            <a:r>
              <a:rPr lang="en-US" dirty="0" smtClean="0">
                <a:sym typeface="Wingdings" panose="05000000000000000000" pitchFamily="2" charset="2"/>
              </a:rPr>
              <a:t>	Hence here the vector=</a:t>
            </a:r>
            <a:r>
              <a:rPr lang="en-US" b="1" dirty="0" smtClean="0">
                <a:solidFill>
                  <a:srgbClr val="66FF33"/>
                </a:solidFill>
                <a:sym typeface="Wingdings" panose="05000000000000000000" pitchFamily="2" charset="2"/>
              </a:rPr>
              <a:t>[0, 0, 0, 0, 1, 0, 0, 0, 0, 0]</a:t>
            </a:r>
            <a:r>
              <a:rPr lang="en-US" dirty="0" smtClean="0">
                <a:sym typeface="Wingdings" panose="05000000000000000000" pitchFamily="2" charset="2"/>
              </a:rPr>
              <a:t> will represent  </a:t>
            </a:r>
            <a:r>
              <a:rPr lang="en-US" dirty="0" smtClean="0">
                <a:solidFill>
                  <a:srgbClr val="66FF33"/>
                </a:solidFill>
                <a:sym typeface="Wingdings" panose="05000000000000000000" pitchFamily="2" charset="2"/>
              </a:rPr>
              <a:t>4</a:t>
            </a:r>
          </a:p>
          <a:p>
            <a:endParaRPr lang="en-US" dirty="0" smtClean="0">
              <a:solidFill>
                <a:srgbClr val="66FF33"/>
              </a:solidFill>
              <a:sym typeface="Wingdings" panose="05000000000000000000" pitchFamily="2" charset="2"/>
            </a:endParaRPr>
          </a:p>
          <a:p>
            <a:endParaRPr lang="en-US" dirty="0" smtClean="0">
              <a:sym typeface="Wingdings" panose="05000000000000000000" pitchFamily="2" charset="2"/>
            </a:endParaRPr>
          </a:p>
          <a:p>
            <a:endParaRPr lang="en-US" dirty="0" smtClean="0">
              <a:sym typeface="Wingdings" panose="05000000000000000000" pitchFamily="2" charset="2"/>
            </a:endParaRP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10152" y="1030310"/>
            <a:ext cx="4481848" cy="1391093"/>
          </a:xfrm>
          <a:prstGeom prst="rect">
            <a:avLst/>
          </a:prstGeom>
        </p:spPr>
      </p:pic>
      <p:sp>
        <p:nvSpPr>
          <p:cNvPr id="5" name="TextBox 4"/>
          <p:cNvSpPr txBox="1"/>
          <p:nvPr/>
        </p:nvSpPr>
        <p:spPr>
          <a:xfrm>
            <a:off x="7710152" y="2545830"/>
            <a:ext cx="4584879" cy="369332"/>
          </a:xfrm>
          <a:prstGeom prst="rect">
            <a:avLst/>
          </a:prstGeom>
          <a:noFill/>
        </p:spPr>
        <p:txBody>
          <a:bodyPr wrap="square" rtlCol="0">
            <a:spAutoFit/>
          </a:bodyPr>
          <a:lstStyle/>
          <a:p>
            <a:r>
              <a:rPr lang="en-US" dirty="0" smtClean="0"/>
              <a:t>Fig: Example </a:t>
            </a:r>
            <a:r>
              <a:rPr lang="en-US" smtClean="0"/>
              <a:t>of our </a:t>
            </a:r>
            <a:r>
              <a:rPr lang="en-US" dirty="0" smtClean="0"/>
              <a:t>image data set</a:t>
            </a:r>
            <a:endParaRPr lang="en-US" dirty="0"/>
          </a:p>
        </p:txBody>
      </p:sp>
    </p:spTree>
    <p:extLst>
      <p:ext uri="{BB962C8B-B14F-4D97-AF65-F5344CB8AC3E}">
        <p14:creationId xmlns:p14="http://schemas.microsoft.com/office/powerpoint/2010/main" val="40856131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4955" y="28062"/>
            <a:ext cx="12192000" cy="811369"/>
          </a:xfrm>
        </p:spPr>
        <p:txBody>
          <a:bodyPr>
            <a:normAutofit/>
          </a:bodyPr>
          <a:lstStyle/>
          <a:p>
            <a:pPr algn="ctr"/>
            <a:r>
              <a:rPr lang="en-US" b="1" dirty="0" smtClean="0"/>
              <a:t>ANN for Predicting a handwritten digit</a:t>
            </a:r>
            <a:endParaRPr lang="en-US" b="1" dirty="0"/>
          </a:p>
        </p:txBody>
      </p:sp>
      <p:sp>
        <p:nvSpPr>
          <p:cNvPr id="7" name="Oval 6"/>
          <p:cNvSpPr/>
          <p:nvPr/>
        </p:nvSpPr>
        <p:spPr>
          <a:xfrm>
            <a:off x="4081810" y="1990846"/>
            <a:ext cx="708338" cy="731188"/>
          </a:xfrm>
          <a:prstGeom prst="ellipse">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sz="1600"/>
          </a:p>
        </p:txBody>
      </p:sp>
      <p:sp>
        <p:nvSpPr>
          <p:cNvPr id="11" name="TextBox 10"/>
          <p:cNvSpPr txBox="1"/>
          <p:nvPr/>
        </p:nvSpPr>
        <p:spPr>
          <a:xfrm>
            <a:off x="4242794" y="2094830"/>
            <a:ext cx="695459" cy="461665"/>
          </a:xfrm>
          <a:prstGeom prst="rect">
            <a:avLst/>
          </a:prstGeom>
          <a:noFill/>
        </p:spPr>
        <p:txBody>
          <a:bodyPr wrap="square" rtlCol="0">
            <a:spAutoFit/>
          </a:bodyPr>
          <a:lstStyle/>
          <a:p>
            <a:r>
              <a:rPr lang="en-US" sz="2400" dirty="0">
                <a:solidFill>
                  <a:schemeClr val="bg1"/>
                </a:solidFill>
              </a:rPr>
              <a:t>2</a:t>
            </a:r>
          </a:p>
        </p:txBody>
      </p:sp>
      <p:sp>
        <p:nvSpPr>
          <p:cNvPr id="13" name="Oval 12"/>
          <p:cNvSpPr/>
          <p:nvPr/>
        </p:nvSpPr>
        <p:spPr>
          <a:xfrm>
            <a:off x="4081810" y="1076538"/>
            <a:ext cx="708338" cy="731188"/>
          </a:xfrm>
          <a:prstGeom prst="ellipse">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4" name="TextBox 13"/>
          <p:cNvSpPr txBox="1"/>
          <p:nvPr/>
        </p:nvSpPr>
        <p:spPr>
          <a:xfrm>
            <a:off x="4242794" y="1180522"/>
            <a:ext cx="695459" cy="461665"/>
          </a:xfrm>
          <a:prstGeom prst="rect">
            <a:avLst/>
          </a:prstGeom>
          <a:noFill/>
        </p:spPr>
        <p:txBody>
          <a:bodyPr wrap="square" rtlCol="0">
            <a:spAutoFit/>
          </a:bodyPr>
          <a:lstStyle/>
          <a:p>
            <a:r>
              <a:rPr lang="en-US" sz="2400" dirty="0" smtClean="0">
                <a:solidFill>
                  <a:schemeClr val="bg1"/>
                </a:solidFill>
              </a:rPr>
              <a:t>1</a:t>
            </a:r>
            <a:endParaRPr lang="en-US" sz="2400" dirty="0">
              <a:solidFill>
                <a:schemeClr val="bg1"/>
              </a:solidFill>
            </a:endParaRPr>
          </a:p>
        </p:txBody>
      </p:sp>
      <p:sp>
        <p:nvSpPr>
          <p:cNvPr id="17" name="Oval 16"/>
          <p:cNvSpPr/>
          <p:nvPr/>
        </p:nvSpPr>
        <p:spPr>
          <a:xfrm>
            <a:off x="4081810" y="5193749"/>
            <a:ext cx="708338" cy="731188"/>
          </a:xfrm>
          <a:prstGeom prst="ellipse">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sz="1600"/>
          </a:p>
        </p:txBody>
      </p:sp>
      <p:sp>
        <p:nvSpPr>
          <p:cNvPr id="18" name="TextBox 17"/>
          <p:cNvSpPr txBox="1"/>
          <p:nvPr/>
        </p:nvSpPr>
        <p:spPr>
          <a:xfrm>
            <a:off x="4137625" y="5359288"/>
            <a:ext cx="695459" cy="400110"/>
          </a:xfrm>
          <a:prstGeom prst="rect">
            <a:avLst/>
          </a:prstGeom>
          <a:noFill/>
        </p:spPr>
        <p:txBody>
          <a:bodyPr wrap="square" rtlCol="0">
            <a:spAutoFit/>
          </a:bodyPr>
          <a:lstStyle/>
          <a:p>
            <a:r>
              <a:rPr lang="en-US" sz="2000" dirty="0" smtClean="0">
                <a:solidFill>
                  <a:schemeClr val="bg1"/>
                </a:solidFill>
              </a:rPr>
              <a:t>784</a:t>
            </a:r>
            <a:endParaRPr lang="en-US" sz="2000" dirty="0">
              <a:solidFill>
                <a:schemeClr val="bg1"/>
              </a:solidFill>
            </a:endParaRPr>
          </a:p>
        </p:txBody>
      </p:sp>
      <p:sp>
        <p:nvSpPr>
          <p:cNvPr id="21" name="Oval 20"/>
          <p:cNvSpPr/>
          <p:nvPr/>
        </p:nvSpPr>
        <p:spPr>
          <a:xfrm>
            <a:off x="5947100" y="1066117"/>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22" name="TextBox 21"/>
          <p:cNvSpPr txBox="1"/>
          <p:nvPr/>
        </p:nvSpPr>
        <p:spPr>
          <a:xfrm>
            <a:off x="6095205" y="1174443"/>
            <a:ext cx="695459" cy="461665"/>
          </a:xfrm>
          <a:prstGeom prst="rect">
            <a:avLst/>
          </a:prstGeom>
          <a:noFill/>
        </p:spPr>
        <p:txBody>
          <a:bodyPr wrap="square" rtlCol="0">
            <a:spAutoFit/>
          </a:bodyPr>
          <a:lstStyle/>
          <a:p>
            <a:r>
              <a:rPr lang="en-US" sz="2400" dirty="0" smtClean="0">
                <a:solidFill>
                  <a:schemeClr val="bg1"/>
                </a:solidFill>
              </a:rPr>
              <a:t>1</a:t>
            </a:r>
            <a:endParaRPr lang="en-US" sz="2400" dirty="0">
              <a:solidFill>
                <a:schemeClr val="bg1"/>
              </a:solidFill>
            </a:endParaRPr>
          </a:p>
        </p:txBody>
      </p:sp>
      <p:sp>
        <p:nvSpPr>
          <p:cNvPr id="27" name="Oval 26"/>
          <p:cNvSpPr/>
          <p:nvPr/>
        </p:nvSpPr>
        <p:spPr>
          <a:xfrm>
            <a:off x="5947100" y="1949648"/>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28" name="TextBox 27"/>
          <p:cNvSpPr txBox="1"/>
          <p:nvPr/>
        </p:nvSpPr>
        <p:spPr>
          <a:xfrm>
            <a:off x="6095205" y="2057974"/>
            <a:ext cx="695459" cy="461665"/>
          </a:xfrm>
          <a:prstGeom prst="rect">
            <a:avLst/>
          </a:prstGeom>
          <a:noFill/>
        </p:spPr>
        <p:txBody>
          <a:bodyPr wrap="square" rtlCol="0">
            <a:spAutoFit/>
          </a:bodyPr>
          <a:lstStyle/>
          <a:p>
            <a:r>
              <a:rPr lang="en-US" sz="2400" dirty="0" smtClean="0">
                <a:solidFill>
                  <a:schemeClr val="bg1"/>
                </a:solidFill>
              </a:rPr>
              <a:t>2</a:t>
            </a:r>
            <a:endParaRPr lang="en-US" sz="2400" dirty="0">
              <a:solidFill>
                <a:schemeClr val="bg1"/>
              </a:solidFill>
            </a:endParaRPr>
          </a:p>
        </p:txBody>
      </p:sp>
      <p:sp>
        <p:nvSpPr>
          <p:cNvPr id="33" name="Oval 32"/>
          <p:cNvSpPr/>
          <p:nvPr/>
        </p:nvSpPr>
        <p:spPr>
          <a:xfrm>
            <a:off x="5947100" y="4460471"/>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34" name="TextBox 33"/>
          <p:cNvSpPr txBox="1"/>
          <p:nvPr/>
        </p:nvSpPr>
        <p:spPr>
          <a:xfrm>
            <a:off x="5959979" y="4595232"/>
            <a:ext cx="695459" cy="461665"/>
          </a:xfrm>
          <a:prstGeom prst="rect">
            <a:avLst/>
          </a:prstGeom>
          <a:noFill/>
        </p:spPr>
        <p:txBody>
          <a:bodyPr wrap="square" rtlCol="0">
            <a:spAutoFit/>
          </a:bodyPr>
          <a:lstStyle/>
          <a:p>
            <a:r>
              <a:rPr lang="en-US" sz="2400" dirty="0" smtClean="0">
                <a:solidFill>
                  <a:schemeClr val="bg1"/>
                </a:solidFill>
              </a:rPr>
              <a:t>512</a:t>
            </a:r>
            <a:endParaRPr lang="en-US" sz="2400" dirty="0">
              <a:solidFill>
                <a:schemeClr val="bg1"/>
              </a:solidFill>
            </a:endParaRPr>
          </a:p>
        </p:txBody>
      </p:sp>
      <p:sp>
        <p:nvSpPr>
          <p:cNvPr id="35" name="Oval 34"/>
          <p:cNvSpPr/>
          <p:nvPr/>
        </p:nvSpPr>
        <p:spPr>
          <a:xfrm>
            <a:off x="7799511" y="1066117"/>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36" name="TextBox 35"/>
          <p:cNvSpPr txBox="1"/>
          <p:nvPr/>
        </p:nvSpPr>
        <p:spPr>
          <a:xfrm>
            <a:off x="7947616" y="1174443"/>
            <a:ext cx="695459" cy="461665"/>
          </a:xfrm>
          <a:prstGeom prst="rect">
            <a:avLst/>
          </a:prstGeom>
          <a:noFill/>
        </p:spPr>
        <p:txBody>
          <a:bodyPr wrap="square" rtlCol="0">
            <a:spAutoFit/>
          </a:bodyPr>
          <a:lstStyle/>
          <a:p>
            <a:r>
              <a:rPr lang="en-US" sz="2400" dirty="0" smtClean="0">
                <a:solidFill>
                  <a:schemeClr val="bg1"/>
                </a:solidFill>
              </a:rPr>
              <a:t>1</a:t>
            </a:r>
            <a:endParaRPr lang="en-US" sz="2400" dirty="0">
              <a:solidFill>
                <a:schemeClr val="bg1"/>
              </a:solidFill>
            </a:endParaRPr>
          </a:p>
        </p:txBody>
      </p:sp>
      <p:sp>
        <p:nvSpPr>
          <p:cNvPr id="37" name="Oval 36"/>
          <p:cNvSpPr/>
          <p:nvPr/>
        </p:nvSpPr>
        <p:spPr>
          <a:xfrm>
            <a:off x="7799511" y="1949648"/>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38" name="TextBox 37"/>
          <p:cNvSpPr txBox="1"/>
          <p:nvPr/>
        </p:nvSpPr>
        <p:spPr>
          <a:xfrm>
            <a:off x="7947616" y="2057974"/>
            <a:ext cx="695459" cy="461665"/>
          </a:xfrm>
          <a:prstGeom prst="rect">
            <a:avLst/>
          </a:prstGeom>
          <a:noFill/>
        </p:spPr>
        <p:txBody>
          <a:bodyPr wrap="square" rtlCol="0">
            <a:spAutoFit/>
          </a:bodyPr>
          <a:lstStyle/>
          <a:p>
            <a:r>
              <a:rPr lang="en-US" sz="2400" dirty="0" smtClean="0">
                <a:solidFill>
                  <a:schemeClr val="bg1"/>
                </a:solidFill>
              </a:rPr>
              <a:t>2</a:t>
            </a:r>
            <a:endParaRPr lang="en-US" sz="2400" dirty="0">
              <a:solidFill>
                <a:schemeClr val="bg1"/>
              </a:solidFill>
            </a:endParaRPr>
          </a:p>
        </p:txBody>
      </p:sp>
      <p:sp>
        <p:nvSpPr>
          <p:cNvPr id="41" name="Oval 40"/>
          <p:cNvSpPr/>
          <p:nvPr/>
        </p:nvSpPr>
        <p:spPr>
          <a:xfrm>
            <a:off x="7799511" y="4460471"/>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42" name="TextBox 41"/>
          <p:cNvSpPr txBox="1"/>
          <p:nvPr/>
        </p:nvSpPr>
        <p:spPr>
          <a:xfrm>
            <a:off x="7812390" y="4595232"/>
            <a:ext cx="695459" cy="461665"/>
          </a:xfrm>
          <a:prstGeom prst="rect">
            <a:avLst/>
          </a:prstGeom>
          <a:noFill/>
        </p:spPr>
        <p:txBody>
          <a:bodyPr wrap="square" rtlCol="0">
            <a:spAutoFit/>
          </a:bodyPr>
          <a:lstStyle/>
          <a:p>
            <a:r>
              <a:rPr lang="en-US" sz="2400" dirty="0" smtClean="0">
                <a:solidFill>
                  <a:schemeClr val="bg1"/>
                </a:solidFill>
              </a:rPr>
              <a:t>256</a:t>
            </a:r>
            <a:endParaRPr lang="en-US" sz="2400" dirty="0">
              <a:solidFill>
                <a:schemeClr val="bg1"/>
              </a:solidFill>
            </a:endParaRPr>
          </a:p>
        </p:txBody>
      </p:sp>
      <p:sp>
        <p:nvSpPr>
          <p:cNvPr id="43" name="Oval 42"/>
          <p:cNvSpPr/>
          <p:nvPr/>
        </p:nvSpPr>
        <p:spPr>
          <a:xfrm>
            <a:off x="9156087" y="1066117"/>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44" name="TextBox 43"/>
          <p:cNvSpPr txBox="1"/>
          <p:nvPr/>
        </p:nvSpPr>
        <p:spPr>
          <a:xfrm>
            <a:off x="9304192" y="1174443"/>
            <a:ext cx="695459" cy="461665"/>
          </a:xfrm>
          <a:prstGeom prst="rect">
            <a:avLst/>
          </a:prstGeom>
          <a:noFill/>
        </p:spPr>
        <p:txBody>
          <a:bodyPr wrap="square" rtlCol="0">
            <a:spAutoFit/>
          </a:bodyPr>
          <a:lstStyle/>
          <a:p>
            <a:r>
              <a:rPr lang="en-US" sz="2400" dirty="0" smtClean="0">
                <a:solidFill>
                  <a:schemeClr val="bg1"/>
                </a:solidFill>
              </a:rPr>
              <a:t>1</a:t>
            </a:r>
            <a:endParaRPr lang="en-US" sz="2400" dirty="0">
              <a:solidFill>
                <a:schemeClr val="bg1"/>
              </a:solidFill>
            </a:endParaRPr>
          </a:p>
        </p:txBody>
      </p:sp>
      <p:sp>
        <p:nvSpPr>
          <p:cNvPr id="45" name="Oval 44"/>
          <p:cNvSpPr/>
          <p:nvPr/>
        </p:nvSpPr>
        <p:spPr>
          <a:xfrm>
            <a:off x="9156087" y="1949648"/>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46" name="TextBox 45"/>
          <p:cNvSpPr txBox="1"/>
          <p:nvPr/>
        </p:nvSpPr>
        <p:spPr>
          <a:xfrm>
            <a:off x="9304192" y="2057974"/>
            <a:ext cx="695459" cy="461665"/>
          </a:xfrm>
          <a:prstGeom prst="rect">
            <a:avLst/>
          </a:prstGeom>
          <a:noFill/>
        </p:spPr>
        <p:txBody>
          <a:bodyPr wrap="square" rtlCol="0">
            <a:spAutoFit/>
          </a:bodyPr>
          <a:lstStyle/>
          <a:p>
            <a:r>
              <a:rPr lang="en-US" sz="2400" dirty="0" smtClean="0">
                <a:solidFill>
                  <a:schemeClr val="bg1"/>
                </a:solidFill>
              </a:rPr>
              <a:t>2</a:t>
            </a:r>
            <a:endParaRPr lang="en-US" sz="2400" dirty="0">
              <a:solidFill>
                <a:schemeClr val="bg1"/>
              </a:solidFill>
            </a:endParaRPr>
          </a:p>
        </p:txBody>
      </p:sp>
      <p:sp>
        <p:nvSpPr>
          <p:cNvPr id="47" name="Oval 46"/>
          <p:cNvSpPr/>
          <p:nvPr/>
        </p:nvSpPr>
        <p:spPr>
          <a:xfrm>
            <a:off x="9156087" y="4460471"/>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48" name="TextBox 47"/>
          <p:cNvSpPr txBox="1"/>
          <p:nvPr/>
        </p:nvSpPr>
        <p:spPr>
          <a:xfrm>
            <a:off x="9168966" y="4595232"/>
            <a:ext cx="695459" cy="461665"/>
          </a:xfrm>
          <a:prstGeom prst="rect">
            <a:avLst/>
          </a:prstGeom>
          <a:noFill/>
        </p:spPr>
        <p:txBody>
          <a:bodyPr wrap="square" rtlCol="0">
            <a:spAutoFit/>
          </a:bodyPr>
          <a:lstStyle/>
          <a:p>
            <a:r>
              <a:rPr lang="en-US" sz="2400" dirty="0" smtClean="0">
                <a:solidFill>
                  <a:schemeClr val="bg1"/>
                </a:solidFill>
              </a:rPr>
              <a:t>128</a:t>
            </a:r>
            <a:endParaRPr lang="en-US" sz="2400" dirty="0">
              <a:solidFill>
                <a:schemeClr val="bg1"/>
              </a:solidFill>
            </a:endParaRPr>
          </a:p>
        </p:txBody>
      </p:sp>
      <p:sp>
        <p:nvSpPr>
          <p:cNvPr id="49" name="Oval 48"/>
          <p:cNvSpPr/>
          <p:nvPr/>
        </p:nvSpPr>
        <p:spPr>
          <a:xfrm>
            <a:off x="11150166" y="1934157"/>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50" name="TextBox 49"/>
          <p:cNvSpPr txBox="1"/>
          <p:nvPr/>
        </p:nvSpPr>
        <p:spPr>
          <a:xfrm>
            <a:off x="11298271" y="2042483"/>
            <a:ext cx="695459" cy="461665"/>
          </a:xfrm>
          <a:prstGeom prst="rect">
            <a:avLst/>
          </a:prstGeom>
          <a:noFill/>
        </p:spPr>
        <p:txBody>
          <a:bodyPr wrap="square" rtlCol="0">
            <a:spAutoFit/>
          </a:bodyPr>
          <a:lstStyle/>
          <a:p>
            <a:r>
              <a:rPr lang="en-US" sz="2400" dirty="0" smtClean="0">
                <a:solidFill>
                  <a:schemeClr val="bg1"/>
                </a:solidFill>
              </a:rPr>
              <a:t>1</a:t>
            </a:r>
            <a:endParaRPr lang="en-US" sz="2400" dirty="0">
              <a:solidFill>
                <a:schemeClr val="bg1"/>
              </a:solidFill>
            </a:endParaRPr>
          </a:p>
        </p:txBody>
      </p:sp>
      <p:sp>
        <p:nvSpPr>
          <p:cNvPr id="51" name="Oval 50"/>
          <p:cNvSpPr/>
          <p:nvPr/>
        </p:nvSpPr>
        <p:spPr>
          <a:xfrm>
            <a:off x="11150166" y="2817688"/>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52" name="TextBox 51"/>
          <p:cNvSpPr txBox="1"/>
          <p:nvPr/>
        </p:nvSpPr>
        <p:spPr>
          <a:xfrm>
            <a:off x="11298271" y="2926014"/>
            <a:ext cx="695459" cy="461665"/>
          </a:xfrm>
          <a:prstGeom prst="rect">
            <a:avLst/>
          </a:prstGeom>
          <a:noFill/>
        </p:spPr>
        <p:txBody>
          <a:bodyPr wrap="square" rtlCol="0">
            <a:spAutoFit/>
          </a:bodyPr>
          <a:lstStyle/>
          <a:p>
            <a:r>
              <a:rPr lang="en-US" sz="2400" dirty="0" smtClean="0">
                <a:solidFill>
                  <a:schemeClr val="bg1"/>
                </a:solidFill>
              </a:rPr>
              <a:t>2</a:t>
            </a:r>
            <a:endParaRPr lang="en-US" sz="2400" dirty="0">
              <a:solidFill>
                <a:schemeClr val="bg1"/>
              </a:solidFill>
            </a:endParaRPr>
          </a:p>
        </p:txBody>
      </p:sp>
      <p:sp>
        <p:nvSpPr>
          <p:cNvPr id="53" name="Oval 52"/>
          <p:cNvSpPr/>
          <p:nvPr/>
        </p:nvSpPr>
        <p:spPr>
          <a:xfrm>
            <a:off x="11150166" y="4229638"/>
            <a:ext cx="708338" cy="731188"/>
          </a:xfrm>
          <a:prstGeom prst="ellipse">
            <a:avLst/>
          </a:prstGeom>
          <a:solidFill>
            <a:schemeClr val="accent3">
              <a:lumMod val="75000"/>
            </a:schemeClr>
          </a:solid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54" name="TextBox 53"/>
          <p:cNvSpPr txBox="1"/>
          <p:nvPr/>
        </p:nvSpPr>
        <p:spPr>
          <a:xfrm>
            <a:off x="11163045" y="4364399"/>
            <a:ext cx="695459" cy="461665"/>
          </a:xfrm>
          <a:prstGeom prst="rect">
            <a:avLst/>
          </a:prstGeom>
          <a:noFill/>
        </p:spPr>
        <p:txBody>
          <a:bodyPr wrap="square" rtlCol="0">
            <a:spAutoFit/>
          </a:bodyPr>
          <a:lstStyle/>
          <a:p>
            <a:r>
              <a:rPr lang="en-US" sz="2400" dirty="0" smtClean="0">
                <a:solidFill>
                  <a:schemeClr val="bg1"/>
                </a:solidFill>
              </a:rPr>
              <a:t>10</a:t>
            </a:r>
            <a:endParaRPr lang="en-US" sz="2400" dirty="0">
              <a:solidFill>
                <a:schemeClr val="bg1"/>
              </a:solidFill>
            </a:endParaRPr>
          </a:p>
        </p:txBody>
      </p:sp>
      <p:sp>
        <p:nvSpPr>
          <p:cNvPr id="55" name="TextBox 54"/>
          <p:cNvSpPr txBox="1"/>
          <p:nvPr/>
        </p:nvSpPr>
        <p:spPr>
          <a:xfrm>
            <a:off x="4280362" y="2747364"/>
            <a:ext cx="856443" cy="2585323"/>
          </a:xfrm>
          <a:prstGeom prst="rect">
            <a:avLst/>
          </a:prstGeom>
          <a:noFill/>
        </p:spPr>
        <p:txBody>
          <a:bodyPr wrap="square" rtlCol="0">
            <a:spAutoFit/>
          </a:bodyPr>
          <a:lstStyle/>
          <a:p>
            <a:r>
              <a:rPr lang="en-US" sz="2400" b="1" dirty="0" smtClean="0"/>
              <a:t>.</a:t>
            </a:r>
          </a:p>
          <a:p>
            <a:r>
              <a:rPr lang="en-US" sz="2400" b="1" dirty="0" smtClean="0"/>
              <a:t>.</a:t>
            </a:r>
          </a:p>
          <a:p>
            <a:r>
              <a:rPr lang="en-US" sz="2400" b="1" dirty="0" smtClean="0"/>
              <a:t>.</a:t>
            </a:r>
          </a:p>
          <a:p>
            <a:r>
              <a:rPr lang="en-US" sz="2400" b="1" dirty="0" smtClean="0"/>
              <a:t>.</a:t>
            </a:r>
          </a:p>
          <a:p>
            <a:r>
              <a:rPr lang="en-US" sz="2400" b="1" dirty="0" smtClean="0"/>
              <a:t>.</a:t>
            </a:r>
          </a:p>
          <a:p>
            <a:r>
              <a:rPr lang="en-US" sz="2400" b="1" dirty="0" smtClean="0"/>
              <a:t>.</a:t>
            </a:r>
          </a:p>
          <a:p>
            <a:endParaRPr lang="en-US" dirty="0"/>
          </a:p>
        </p:txBody>
      </p:sp>
      <p:sp>
        <p:nvSpPr>
          <p:cNvPr id="56" name="TextBox 55"/>
          <p:cNvSpPr txBox="1"/>
          <p:nvPr/>
        </p:nvSpPr>
        <p:spPr>
          <a:xfrm>
            <a:off x="6141370" y="2627965"/>
            <a:ext cx="856443" cy="1846659"/>
          </a:xfrm>
          <a:prstGeom prst="rect">
            <a:avLst/>
          </a:prstGeom>
          <a:noFill/>
        </p:spPr>
        <p:txBody>
          <a:bodyPr wrap="square" rtlCol="0">
            <a:spAutoFit/>
          </a:bodyPr>
          <a:lstStyle/>
          <a:p>
            <a:r>
              <a:rPr lang="en-US" sz="2400" b="1" dirty="0" smtClean="0"/>
              <a:t>.</a:t>
            </a:r>
          </a:p>
          <a:p>
            <a:r>
              <a:rPr lang="en-US" sz="2400" b="1" dirty="0" smtClean="0"/>
              <a:t>.</a:t>
            </a:r>
          </a:p>
          <a:p>
            <a:r>
              <a:rPr lang="en-US" sz="2400" b="1" dirty="0" smtClean="0"/>
              <a:t>.</a:t>
            </a:r>
          </a:p>
          <a:p>
            <a:r>
              <a:rPr lang="en-US" sz="2400" b="1" dirty="0" smtClean="0"/>
              <a:t>.</a:t>
            </a:r>
          </a:p>
          <a:p>
            <a:endParaRPr lang="en-US" dirty="0"/>
          </a:p>
        </p:txBody>
      </p:sp>
      <p:sp>
        <p:nvSpPr>
          <p:cNvPr id="57" name="TextBox 56"/>
          <p:cNvSpPr txBox="1"/>
          <p:nvPr/>
        </p:nvSpPr>
        <p:spPr>
          <a:xfrm>
            <a:off x="7969083" y="2651505"/>
            <a:ext cx="856443" cy="1846659"/>
          </a:xfrm>
          <a:prstGeom prst="rect">
            <a:avLst/>
          </a:prstGeom>
          <a:noFill/>
        </p:spPr>
        <p:txBody>
          <a:bodyPr wrap="square" rtlCol="0">
            <a:spAutoFit/>
          </a:bodyPr>
          <a:lstStyle/>
          <a:p>
            <a:r>
              <a:rPr lang="en-US" sz="2400" b="1" dirty="0" smtClean="0"/>
              <a:t>.</a:t>
            </a:r>
          </a:p>
          <a:p>
            <a:r>
              <a:rPr lang="en-US" sz="2400" b="1" dirty="0" smtClean="0"/>
              <a:t>.</a:t>
            </a:r>
          </a:p>
          <a:p>
            <a:r>
              <a:rPr lang="en-US" sz="2400" b="1" dirty="0" smtClean="0"/>
              <a:t>.</a:t>
            </a:r>
          </a:p>
          <a:p>
            <a:r>
              <a:rPr lang="en-US" sz="2400" b="1" dirty="0" smtClean="0"/>
              <a:t>.</a:t>
            </a:r>
          </a:p>
          <a:p>
            <a:endParaRPr lang="en-US" dirty="0"/>
          </a:p>
        </p:txBody>
      </p:sp>
      <p:sp>
        <p:nvSpPr>
          <p:cNvPr id="58" name="TextBox 57"/>
          <p:cNvSpPr txBox="1"/>
          <p:nvPr/>
        </p:nvSpPr>
        <p:spPr>
          <a:xfrm>
            <a:off x="9370214" y="2680836"/>
            <a:ext cx="856443" cy="1846659"/>
          </a:xfrm>
          <a:prstGeom prst="rect">
            <a:avLst/>
          </a:prstGeom>
          <a:noFill/>
        </p:spPr>
        <p:txBody>
          <a:bodyPr wrap="square" rtlCol="0">
            <a:spAutoFit/>
          </a:bodyPr>
          <a:lstStyle/>
          <a:p>
            <a:r>
              <a:rPr lang="en-US" sz="2400" b="1" dirty="0" smtClean="0"/>
              <a:t>.</a:t>
            </a:r>
          </a:p>
          <a:p>
            <a:r>
              <a:rPr lang="en-US" sz="2400" b="1" dirty="0" smtClean="0"/>
              <a:t>.</a:t>
            </a:r>
          </a:p>
          <a:p>
            <a:r>
              <a:rPr lang="en-US" sz="2400" b="1" dirty="0" smtClean="0"/>
              <a:t>.</a:t>
            </a:r>
          </a:p>
          <a:p>
            <a:r>
              <a:rPr lang="en-US" sz="2400" b="1" dirty="0" smtClean="0"/>
              <a:t>.</a:t>
            </a:r>
          </a:p>
          <a:p>
            <a:endParaRPr lang="en-US" dirty="0"/>
          </a:p>
        </p:txBody>
      </p:sp>
      <p:sp>
        <p:nvSpPr>
          <p:cNvPr id="59" name="TextBox 58"/>
          <p:cNvSpPr txBox="1"/>
          <p:nvPr/>
        </p:nvSpPr>
        <p:spPr>
          <a:xfrm>
            <a:off x="11330474" y="3387679"/>
            <a:ext cx="856443" cy="1107996"/>
          </a:xfrm>
          <a:prstGeom prst="rect">
            <a:avLst/>
          </a:prstGeom>
          <a:noFill/>
        </p:spPr>
        <p:txBody>
          <a:bodyPr wrap="square" rtlCol="0">
            <a:spAutoFit/>
          </a:bodyPr>
          <a:lstStyle/>
          <a:p>
            <a:r>
              <a:rPr lang="en-US" sz="2400" b="1" dirty="0" smtClean="0"/>
              <a:t>.</a:t>
            </a:r>
          </a:p>
          <a:p>
            <a:r>
              <a:rPr lang="en-US" sz="2400" b="1" dirty="0" smtClean="0"/>
              <a:t>.</a:t>
            </a:r>
          </a:p>
          <a:p>
            <a:endParaRPr lang="en-US" dirty="0"/>
          </a:p>
        </p:txBody>
      </p:sp>
      <p:cxnSp>
        <p:nvCxnSpPr>
          <p:cNvPr id="72" name="Straight Arrow Connector 71"/>
          <p:cNvCxnSpPr>
            <a:stCxn id="55" idx="2"/>
          </p:cNvCxnSpPr>
          <p:nvPr/>
        </p:nvCxnSpPr>
        <p:spPr>
          <a:xfrm flipV="1">
            <a:off x="4708584" y="1636108"/>
            <a:ext cx="1238516" cy="3696579"/>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4" name="Straight Arrow Connector 73"/>
          <p:cNvCxnSpPr>
            <a:endCxn id="27" idx="3"/>
          </p:cNvCxnSpPr>
          <p:nvPr/>
        </p:nvCxnSpPr>
        <p:spPr>
          <a:xfrm flipV="1">
            <a:off x="4674238" y="2573756"/>
            <a:ext cx="1376596" cy="3046035"/>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6" name="Straight Arrow Connector 75"/>
          <p:cNvCxnSpPr>
            <a:endCxn id="34" idx="1"/>
          </p:cNvCxnSpPr>
          <p:nvPr/>
        </p:nvCxnSpPr>
        <p:spPr>
          <a:xfrm flipV="1">
            <a:off x="4708584" y="4826065"/>
            <a:ext cx="1251395" cy="914334"/>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79" name="Straight Arrow Connector 78"/>
          <p:cNvCxnSpPr>
            <a:endCxn id="21" idx="2"/>
          </p:cNvCxnSpPr>
          <p:nvPr/>
        </p:nvCxnSpPr>
        <p:spPr>
          <a:xfrm>
            <a:off x="4790148" y="1394063"/>
            <a:ext cx="1156952" cy="37648"/>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81" name="Straight Arrow Connector 80"/>
          <p:cNvCxnSpPr>
            <a:endCxn id="27" idx="2"/>
          </p:cNvCxnSpPr>
          <p:nvPr/>
        </p:nvCxnSpPr>
        <p:spPr>
          <a:xfrm flipV="1">
            <a:off x="4790148" y="2315242"/>
            <a:ext cx="1156952" cy="6100"/>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85" name="Straight Arrow Connector 84"/>
          <p:cNvCxnSpPr/>
          <p:nvPr/>
        </p:nvCxnSpPr>
        <p:spPr>
          <a:xfrm>
            <a:off x="4790148" y="1581964"/>
            <a:ext cx="1260686" cy="644393"/>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90" name="Straight Arrow Connector 89"/>
          <p:cNvCxnSpPr>
            <a:stCxn id="13" idx="5"/>
          </p:cNvCxnSpPr>
          <p:nvPr/>
        </p:nvCxnSpPr>
        <p:spPr>
          <a:xfrm>
            <a:off x="4686414" y="1700646"/>
            <a:ext cx="1364420" cy="2894586"/>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92" name="Straight Arrow Connector 91"/>
          <p:cNvCxnSpPr>
            <a:endCxn id="33" idx="2"/>
          </p:cNvCxnSpPr>
          <p:nvPr/>
        </p:nvCxnSpPr>
        <p:spPr>
          <a:xfrm>
            <a:off x="4708584" y="2573756"/>
            <a:ext cx="1238516" cy="2252309"/>
          </a:xfrm>
          <a:prstGeom prst="straightConnector1">
            <a:avLst/>
          </a:prstGeom>
          <a:ln w="38100">
            <a:tailEnd type="triangle"/>
          </a:ln>
        </p:spPr>
        <p:style>
          <a:lnRef idx="3">
            <a:schemeClr val="accent6"/>
          </a:lnRef>
          <a:fillRef idx="0">
            <a:schemeClr val="accent6"/>
          </a:fillRef>
          <a:effectRef idx="2">
            <a:schemeClr val="accent6"/>
          </a:effectRef>
          <a:fontRef idx="minor">
            <a:schemeClr val="tx1"/>
          </a:fontRef>
        </p:style>
      </p:cxnSp>
      <p:cxnSp>
        <p:nvCxnSpPr>
          <p:cNvPr id="94" name="Straight Arrow Connector 93"/>
          <p:cNvCxnSpPr>
            <a:endCxn id="35" idx="2"/>
          </p:cNvCxnSpPr>
          <p:nvPr/>
        </p:nvCxnSpPr>
        <p:spPr>
          <a:xfrm>
            <a:off x="6655438" y="1431711"/>
            <a:ext cx="1144073" cy="0"/>
          </a:xfrm>
          <a:prstGeom prst="straightConnector1">
            <a:avLst/>
          </a:prstGeom>
          <a:ln>
            <a:solidFill>
              <a:schemeClr val="tx1"/>
            </a:solidFill>
            <a:headEnd type="none" w="med" len="med"/>
            <a:tailEnd type="arrow" w="med" len="med"/>
          </a:ln>
        </p:spPr>
        <p:style>
          <a:lnRef idx="3">
            <a:schemeClr val="accent2"/>
          </a:lnRef>
          <a:fillRef idx="0">
            <a:schemeClr val="accent2"/>
          </a:fillRef>
          <a:effectRef idx="2">
            <a:schemeClr val="accent2"/>
          </a:effectRef>
          <a:fontRef idx="minor">
            <a:schemeClr val="tx1"/>
          </a:fontRef>
        </p:style>
      </p:cxnSp>
      <p:cxnSp>
        <p:nvCxnSpPr>
          <p:cNvPr id="96" name="Straight Arrow Connector 95"/>
          <p:cNvCxnSpPr>
            <a:endCxn id="37" idx="1"/>
          </p:cNvCxnSpPr>
          <p:nvPr/>
        </p:nvCxnSpPr>
        <p:spPr>
          <a:xfrm>
            <a:off x="6655438" y="1581964"/>
            <a:ext cx="1247807" cy="47476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p:cNvCxnSpPr/>
          <p:nvPr/>
        </p:nvCxnSpPr>
        <p:spPr>
          <a:xfrm>
            <a:off x="6573874" y="1629842"/>
            <a:ext cx="1296472" cy="29971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p:cNvCxnSpPr/>
          <p:nvPr/>
        </p:nvCxnSpPr>
        <p:spPr>
          <a:xfrm flipV="1">
            <a:off x="6643262" y="1552320"/>
            <a:ext cx="1190595" cy="76902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p:cNvCxnSpPr/>
          <p:nvPr/>
        </p:nvCxnSpPr>
        <p:spPr>
          <a:xfrm>
            <a:off x="6611067" y="2475622"/>
            <a:ext cx="125927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p:cNvCxnSpPr>
            <a:endCxn id="42" idx="1"/>
          </p:cNvCxnSpPr>
          <p:nvPr/>
        </p:nvCxnSpPr>
        <p:spPr>
          <a:xfrm>
            <a:off x="6611067" y="2475622"/>
            <a:ext cx="1201323" cy="235044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p:cNvCxnSpPr>
            <a:stCxn id="33" idx="7"/>
          </p:cNvCxnSpPr>
          <p:nvPr/>
        </p:nvCxnSpPr>
        <p:spPr>
          <a:xfrm flipV="1">
            <a:off x="6551704" y="1700646"/>
            <a:ext cx="1318642" cy="286690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a:stCxn id="34" idx="3"/>
            <a:endCxn id="37" idx="3"/>
          </p:cNvCxnSpPr>
          <p:nvPr/>
        </p:nvCxnSpPr>
        <p:spPr>
          <a:xfrm flipV="1">
            <a:off x="6655438" y="2573756"/>
            <a:ext cx="1247807" cy="225230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a:stCxn id="34" idx="3"/>
            <a:endCxn id="42" idx="1"/>
          </p:cNvCxnSpPr>
          <p:nvPr/>
        </p:nvCxnSpPr>
        <p:spPr>
          <a:xfrm>
            <a:off x="6655438" y="4826065"/>
            <a:ext cx="115695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p:cNvCxnSpPr>
            <a:endCxn id="43" idx="2"/>
          </p:cNvCxnSpPr>
          <p:nvPr/>
        </p:nvCxnSpPr>
        <p:spPr>
          <a:xfrm>
            <a:off x="8507849" y="1394063"/>
            <a:ext cx="6482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p:cNvCxnSpPr>
            <a:endCxn id="45" idx="1"/>
          </p:cNvCxnSpPr>
          <p:nvPr/>
        </p:nvCxnSpPr>
        <p:spPr>
          <a:xfrm>
            <a:off x="8507849" y="1394063"/>
            <a:ext cx="751972" cy="66266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p:cNvCxnSpPr/>
          <p:nvPr/>
        </p:nvCxnSpPr>
        <p:spPr>
          <a:xfrm>
            <a:off x="8507849" y="1394063"/>
            <a:ext cx="862365" cy="310161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p:cNvCxnSpPr/>
          <p:nvPr/>
        </p:nvCxnSpPr>
        <p:spPr>
          <a:xfrm flipV="1">
            <a:off x="8460628" y="1552320"/>
            <a:ext cx="728358" cy="76292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p:cNvCxnSpPr>
            <a:endCxn id="45" idx="2"/>
          </p:cNvCxnSpPr>
          <p:nvPr/>
        </p:nvCxnSpPr>
        <p:spPr>
          <a:xfrm>
            <a:off x="8507849" y="2276348"/>
            <a:ext cx="64823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p:cNvCxnSpPr/>
          <p:nvPr/>
        </p:nvCxnSpPr>
        <p:spPr>
          <a:xfrm>
            <a:off x="8507849" y="2315242"/>
            <a:ext cx="751972" cy="23117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p:cNvCxnSpPr>
            <a:stCxn id="57" idx="2"/>
          </p:cNvCxnSpPr>
          <p:nvPr/>
        </p:nvCxnSpPr>
        <p:spPr>
          <a:xfrm flipV="1">
            <a:off x="8397305" y="1700646"/>
            <a:ext cx="836052" cy="27975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Straight Arrow Connector 128"/>
          <p:cNvCxnSpPr>
            <a:endCxn id="45" idx="3"/>
          </p:cNvCxnSpPr>
          <p:nvPr/>
        </p:nvCxnSpPr>
        <p:spPr>
          <a:xfrm flipV="1">
            <a:off x="8409112" y="2573756"/>
            <a:ext cx="850709" cy="205321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p:cNvCxnSpPr/>
          <p:nvPr/>
        </p:nvCxnSpPr>
        <p:spPr>
          <a:xfrm>
            <a:off x="8460628" y="4644000"/>
            <a:ext cx="72835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Straight Arrow Connector 132"/>
          <p:cNvCxnSpPr>
            <a:endCxn id="49" idx="1"/>
          </p:cNvCxnSpPr>
          <p:nvPr/>
        </p:nvCxnSpPr>
        <p:spPr>
          <a:xfrm>
            <a:off x="9864425" y="1431711"/>
            <a:ext cx="1389475" cy="609526"/>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Straight Arrow Connector 134"/>
          <p:cNvCxnSpPr>
            <a:endCxn id="51" idx="1"/>
          </p:cNvCxnSpPr>
          <p:nvPr/>
        </p:nvCxnSpPr>
        <p:spPr>
          <a:xfrm>
            <a:off x="9864425" y="1431711"/>
            <a:ext cx="1389475" cy="1493057"/>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p:cNvCxnSpPr/>
          <p:nvPr/>
        </p:nvCxnSpPr>
        <p:spPr>
          <a:xfrm>
            <a:off x="9837224" y="1431711"/>
            <a:ext cx="1539948" cy="2864951"/>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p:cNvCxnSpPr/>
          <p:nvPr/>
        </p:nvCxnSpPr>
        <p:spPr>
          <a:xfrm>
            <a:off x="9804325" y="2220278"/>
            <a:ext cx="1449575"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p:cNvCxnSpPr/>
          <p:nvPr/>
        </p:nvCxnSpPr>
        <p:spPr>
          <a:xfrm>
            <a:off x="9837224" y="2226357"/>
            <a:ext cx="1325821" cy="82908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Straight Arrow Connector 142"/>
          <p:cNvCxnSpPr/>
          <p:nvPr/>
        </p:nvCxnSpPr>
        <p:spPr>
          <a:xfrm>
            <a:off x="9864425" y="2257862"/>
            <a:ext cx="1389475" cy="2216762"/>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Straight Arrow Connector 146"/>
          <p:cNvCxnSpPr/>
          <p:nvPr/>
        </p:nvCxnSpPr>
        <p:spPr>
          <a:xfrm flipV="1">
            <a:off x="9683046" y="2399320"/>
            <a:ext cx="1492878" cy="2096355"/>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p:cNvCxnSpPr>
            <a:stCxn id="58" idx="2"/>
            <a:endCxn id="51" idx="2"/>
          </p:cNvCxnSpPr>
          <p:nvPr/>
        </p:nvCxnSpPr>
        <p:spPr>
          <a:xfrm flipV="1">
            <a:off x="9798436" y="3183282"/>
            <a:ext cx="1351730" cy="1344213"/>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Straight Arrow Connector 150"/>
          <p:cNvCxnSpPr>
            <a:endCxn id="53" idx="2"/>
          </p:cNvCxnSpPr>
          <p:nvPr/>
        </p:nvCxnSpPr>
        <p:spPr>
          <a:xfrm flipV="1">
            <a:off x="9804325" y="4595232"/>
            <a:ext cx="1345841" cy="2085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52" name="TextBox 151"/>
          <p:cNvSpPr txBox="1"/>
          <p:nvPr/>
        </p:nvSpPr>
        <p:spPr>
          <a:xfrm>
            <a:off x="5625125" y="6151624"/>
            <a:ext cx="6561792" cy="664164"/>
          </a:xfrm>
          <a:prstGeom prst="rect">
            <a:avLst/>
          </a:prstGeom>
          <a:noFill/>
        </p:spPr>
        <p:txBody>
          <a:bodyPr wrap="square" rtlCol="0">
            <a:spAutoFit/>
          </a:bodyPr>
          <a:lstStyle/>
          <a:p>
            <a:r>
              <a:rPr lang="en-US" u="sng" dirty="0" smtClean="0"/>
              <a:t>Fig:</a:t>
            </a:r>
            <a:r>
              <a:rPr lang="en-US" dirty="0" smtClean="0"/>
              <a:t>  </a:t>
            </a:r>
            <a:r>
              <a:rPr lang="en-US" b="1" dirty="0" smtClean="0"/>
              <a:t>784 x 512 x 256 x 128 x 10</a:t>
            </a:r>
            <a:r>
              <a:rPr lang="en-US" dirty="0" smtClean="0"/>
              <a:t> Neural Network with 3 hidden layers</a:t>
            </a:r>
            <a:endParaRPr lang="en-US" dirty="0"/>
          </a:p>
        </p:txBody>
      </p:sp>
      <p:sp>
        <p:nvSpPr>
          <p:cNvPr id="153" name="TextBox 152"/>
          <p:cNvSpPr txBox="1"/>
          <p:nvPr/>
        </p:nvSpPr>
        <p:spPr>
          <a:xfrm>
            <a:off x="10887900" y="1220775"/>
            <a:ext cx="1232869" cy="461665"/>
          </a:xfrm>
          <a:prstGeom prst="rect">
            <a:avLst/>
          </a:prstGeom>
          <a:noFill/>
        </p:spPr>
        <p:txBody>
          <a:bodyPr wrap="square" rtlCol="0">
            <a:spAutoFit/>
          </a:bodyPr>
          <a:lstStyle/>
          <a:p>
            <a:r>
              <a:rPr lang="en-US" sz="2400" b="1" dirty="0" smtClean="0"/>
              <a:t>Output</a:t>
            </a:r>
            <a:endParaRPr lang="en-US" sz="2400" b="1" dirty="0"/>
          </a:p>
        </p:txBody>
      </p:sp>
      <p:sp>
        <p:nvSpPr>
          <p:cNvPr id="154" name="TextBox 153"/>
          <p:cNvSpPr txBox="1"/>
          <p:nvPr/>
        </p:nvSpPr>
        <p:spPr>
          <a:xfrm>
            <a:off x="3237722" y="3220891"/>
            <a:ext cx="1094706" cy="707886"/>
          </a:xfrm>
          <a:prstGeom prst="rect">
            <a:avLst/>
          </a:prstGeom>
          <a:noFill/>
        </p:spPr>
        <p:txBody>
          <a:bodyPr wrap="square" rtlCol="0">
            <a:spAutoFit/>
          </a:bodyPr>
          <a:lstStyle/>
          <a:p>
            <a:r>
              <a:rPr lang="en-US" sz="2000" b="1" dirty="0" smtClean="0"/>
              <a:t>Input</a:t>
            </a:r>
          </a:p>
          <a:p>
            <a:r>
              <a:rPr lang="en-US" sz="2000" b="1" dirty="0" smtClean="0"/>
              <a:t>Layer</a:t>
            </a:r>
            <a:endParaRPr lang="en-US" sz="2000" b="1" dirty="0"/>
          </a:p>
        </p:txBody>
      </p:sp>
      <p:sp>
        <p:nvSpPr>
          <p:cNvPr id="155" name="TextBox 154"/>
          <p:cNvSpPr txBox="1"/>
          <p:nvPr/>
        </p:nvSpPr>
        <p:spPr>
          <a:xfrm>
            <a:off x="167425" y="1220775"/>
            <a:ext cx="2421229" cy="3970318"/>
          </a:xfrm>
          <a:prstGeom prst="rect">
            <a:avLst/>
          </a:prstGeom>
          <a:noFill/>
        </p:spPr>
        <p:txBody>
          <a:bodyPr wrap="square" rtlCol="0">
            <a:spAutoFit/>
          </a:bodyPr>
          <a:lstStyle/>
          <a:p>
            <a:r>
              <a:rPr lang="en-US" dirty="0" smtClean="0"/>
              <a:t>Steps:</a:t>
            </a:r>
          </a:p>
          <a:p>
            <a:pPr marL="342900" indent="-342900">
              <a:buAutoNum type="arabicPeriod"/>
            </a:pPr>
            <a:r>
              <a:rPr lang="en-US" dirty="0" smtClean="0"/>
              <a:t>Propagate values forward to network</a:t>
            </a:r>
          </a:p>
          <a:p>
            <a:pPr marL="342900" indent="-342900">
              <a:buAutoNum type="arabicPeriod"/>
            </a:pPr>
            <a:endParaRPr lang="en-US" dirty="0" smtClean="0"/>
          </a:p>
          <a:p>
            <a:pPr marL="342900" indent="-342900">
              <a:buAutoNum type="arabicPeriod"/>
            </a:pPr>
            <a:r>
              <a:rPr lang="en-US" dirty="0" smtClean="0"/>
              <a:t>Compute the loss</a:t>
            </a:r>
          </a:p>
          <a:p>
            <a:pPr marL="342900" indent="-342900">
              <a:buAutoNum type="arabicPeriod"/>
            </a:pPr>
            <a:endParaRPr lang="en-US" dirty="0" smtClean="0"/>
          </a:p>
          <a:p>
            <a:pPr marL="342900" indent="-342900">
              <a:buAutoNum type="arabicPeriod"/>
            </a:pPr>
            <a:r>
              <a:rPr lang="en-US" dirty="0" smtClean="0"/>
              <a:t>Propagate values backwards</a:t>
            </a:r>
          </a:p>
          <a:p>
            <a:pPr marL="342900" indent="-342900">
              <a:buAutoNum type="arabicPeriod"/>
            </a:pPr>
            <a:endParaRPr lang="en-US" dirty="0" smtClean="0"/>
          </a:p>
          <a:p>
            <a:pPr marL="342900" indent="-342900">
              <a:buAutoNum type="arabicPeriod"/>
            </a:pPr>
            <a:r>
              <a:rPr lang="en-US" dirty="0" smtClean="0"/>
              <a:t>Update the parameters</a:t>
            </a:r>
            <a:endParaRPr lang="en-US" dirty="0"/>
          </a:p>
        </p:txBody>
      </p:sp>
      <p:sp>
        <p:nvSpPr>
          <p:cNvPr id="156" name="TextBox 155"/>
          <p:cNvSpPr txBox="1"/>
          <p:nvPr/>
        </p:nvSpPr>
        <p:spPr>
          <a:xfrm>
            <a:off x="189595" y="5548356"/>
            <a:ext cx="3447160" cy="1200329"/>
          </a:xfrm>
          <a:prstGeom prst="rect">
            <a:avLst/>
          </a:prstGeom>
          <a:noFill/>
        </p:spPr>
        <p:txBody>
          <a:bodyPr wrap="square" rtlCol="0">
            <a:spAutoFit/>
          </a:bodyPr>
          <a:lstStyle/>
          <a:p>
            <a:r>
              <a:rPr lang="en-US" b="1" dirty="0" smtClean="0"/>
              <a:t>After every 100 iterations we will feed a mini batch of images to compute the accuracy </a:t>
            </a:r>
            <a:endParaRPr lang="en-US" b="1" dirty="0"/>
          </a:p>
        </p:txBody>
      </p:sp>
    </p:spTree>
    <p:extLst>
      <p:ext uri="{BB962C8B-B14F-4D97-AF65-F5344CB8AC3E}">
        <p14:creationId xmlns:p14="http://schemas.microsoft.com/office/powerpoint/2010/main" val="25243859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1999" cy="927279"/>
          </a:xfrm>
        </p:spPr>
        <p:txBody>
          <a:bodyPr/>
          <a:lstStyle/>
          <a:p>
            <a:pPr algn="ctr"/>
            <a:r>
              <a:rPr lang="en-US" b="1" dirty="0">
                <a:effectLst/>
              </a:rPr>
              <a:t>Benefits and limitations of </a:t>
            </a:r>
            <a:r>
              <a:rPr lang="en-US" b="1" dirty="0" err="1">
                <a:effectLst/>
              </a:rPr>
              <a:t>tensorflow</a:t>
            </a:r>
            <a:r>
              <a:rPr lang="en-US" b="1" dirty="0">
                <a:effectLst/>
              </a:rPr>
              <a:t> </a:t>
            </a:r>
            <a:endParaRPr lang="en-US" b="1" dirty="0"/>
          </a:p>
        </p:txBody>
      </p:sp>
      <p:sp>
        <p:nvSpPr>
          <p:cNvPr id="3" name="Rectangle 2">
            <a:extLst>
              <a:ext uri="{FF2B5EF4-FFF2-40B4-BE49-F238E27FC236}">
                <a16:creationId xmlns:a16="http://schemas.microsoft.com/office/drawing/2014/main" id="{CD87BDF2-BF1D-416C-B79A-4FCEDB73495A}"/>
              </a:ext>
            </a:extLst>
          </p:cNvPr>
          <p:cNvSpPr/>
          <p:nvPr/>
        </p:nvSpPr>
        <p:spPr>
          <a:xfrm>
            <a:off x="922637" y="1395452"/>
            <a:ext cx="8987482" cy="646331"/>
          </a:xfrm>
          <a:prstGeom prst="rect">
            <a:avLst/>
          </a:prstGeom>
        </p:spPr>
        <p:txBody>
          <a:bodyPr wrap="square">
            <a:spAutoFit/>
          </a:bodyPr>
          <a:lstStyle/>
          <a:p>
            <a:r>
              <a:rPr lang="en-US" b="1" dirty="0"/>
              <a:t>We have to know the advantages and disadvantages of </a:t>
            </a:r>
            <a:r>
              <a:rPr lang="en-US" b="1" dirty="0" err="1"/>
              <a:t>tensorflow</a:t>
            </a:r>
            <a:r>
              <a:rPr lang="en-US" b="1" dirty="0"/>
              <a:t> which will guide us to understand its benefits and limitations.</a:t>
            </a:r>
          </a:p>
        </p:txBody>
      </p:sp>
      <p:sp>
        <p:nvSpPr>
          <p:cNvPr id="4" name="Rectangle 3">
            <a:extLst>
              <a:ext uri="{FF2B5EF4-FFF2-40B4-BE49-F238E27FC236}">
                <a16:creationId xmlns:a16="http://schemas.microsoft.com/office/drawing/2014/main" id="{D7258818-ED1E-4EED-9E36-AF882D0177AC}"/>
              </a:ext>
            </a:extLst>
          </p:cNvPr>
          <p:cNvSpPr/>
          <p:nvPr/>
        </p:nvSpPr>
        <p:spPr>
          <a:xfrm>
            <a:off x="869090" y="2509956"/>
            <a:ext cx="1936749" cy="400110"/>
          </a:xfrm>
          <a:prstGeom prst="rect">
            <a:avLst/>
          </a:prstGeom>
        </p:spPr>
        <p:txBody>
          <a:bodyPr wrap="none">
            <a:spAutoFit/>
          </a:bodyPr>
          <a:lstStyle/>
          <a:p>
            <a:r>
              <a:rPr lang="en-US" sz="2000" b="1" u="sng" dirty="0">
                <a:sym typeface="Wingdings" panose="05000000000000000000" pitchFamily="2" charset="2"/>
              </a:rPr>
              <a:t>Advantages </a:t>
            </a:r>
            <a:r>
              <a:rPr lang="en-US" b="1" u="sng" dirty="0">
                <a:sym typeface="Wingdings" panose="05000000000000000000" pitchFamily="2" charset="2"/>
              </a:rPr>
              <a:t>:-</a:t>
            </a:r>
          </a:p>
        </p:txBody>
      </p:sp>
      <p:sp>
        <p:nvSpPr>
          <p:cNvPr id="5" name="Rectangle 4">
            <a:extLst>
              <a:ext uri="{FF2B5EF4-FFF2-40B4-BE49-F238E27FC236}">
                <a16:creationId xmlns:a16="http://schemas.microsoft.com/office/drawing/2014/main" id="{F2C2BE70-1C07-4C83-A94F-057E3DD60D0F}"/>
              </a:ext>
            </a:extLst>
          </p:cNvPr>
          <p:cNvSpPr/>
          <p:nvPr/>
        </p:nvSpPr>
        <p:spPr>
          <a:xfrm>
            <a:off x="922637" y="3193573"/>
            <a:ext cx="1289135" cy="369332"/>
          </a:xfrm>
          <a:prstGeom prst="rect">
            <a:avLst/>
          </a:prstGeom>
        </p:spPr>
        <p:txBody>
          <a:bodyPr wrap="none">
            <a:spAutoFit/>
          </a:bodyPr>
          <a:lstStyle/>
          <a:p>
            <a:pPr marL="285750" indent="-285750">
              <a:buFont typeface="Wingdings" panose="05000000000000000000" pitchFamily="2" charset="2"/>
              <a:buChar char="è"/>
            </a:pPr>
            <a:r>
              <a:rPr lang="en-US" dirty="0">
                <a:sym typeface="Wingdings" panose="05000000000000000000" pitchFamily="2" charset="2"/>
              </a:rPr>
              <a:t>Graphs</a:t>
            </a:r>
          </a:p>
        </p:txBody>
      </p:sp>
      <p:sp>
        <p:nvSpPr>
          <p:cNvPr id="6" name="Rectangle 5">
            <a:extLst>
              <a:ext uri="{FF2B5EF4-FFF2-40B4-BE49-F238E27FC236}">
                <a16:creationId xmlns:a16="http://schemas.microsoft.com/office/drawing/2014/main" id="{43E935A0-170F-4944-AFC0-EB41ECD381D0}"/>
              </a:ext>
            </a:extLst>
          </p:cNvPr>
          <p:cNvSpPr/>
          <p:nvPr/>
        </p:nvSpPr>
        <p:spPr>
          <a:xfrm>
            <a:off x="922637" y="3667060"/>
            <a:ext cx="2890535" cy="369332"/>
          </a:xfrm>
          <a:prstGeom prst="rect">
            <a:avLst/>
          </a:prstGeom>
        </p:spPr>
        <p:txBody>
          <a:bodyPr wrap="none">
            <a:spAutoFit/>
          </a:bodyPr>
          <a:lstStyle/>
          <a:p>
            <a:pPr marL="285750" indent="-285750">
              <a:buFont typeface="Wingdings" panose="05000000000000000000" pitchFamily="2" charset="2"/>
              <a:buChar char="è"/>
            </a:pPr>
            <a:r>
              <a:rPr lang="en-US" dirty="0">
                <a:sym typeface="Wingdings" panose="05000000000000000000" pitchFamily="2" charset="2"/>
              </a:rPr>
              <a:t>Library  Management</a:t>
            </a:r>
          </a:p>
        </p:txBody>
      </p:sp>
      <p:pic>
        <p:nvPicPr>
          <p:cNvPr id="8" name="Picture 7">
            <a:extLst>
              <a:ext uri="{FF2B5EF4-FFF2-40B4-BE49-F238E27FC236}">
                <a16:creationId xmlns:a16="http://schemas.microsoft.com/office/drawing/2014/main" id="{3CC90A52-8195-4832-8FED-C3CC56A73872}"/>
              </a:ext>
            </a:extLst>
          </p:cNvPr>
          <p:cNvPicPr>
            <a:picLocks noChangeAspect="1"/>
          </p:cNvPicPr>
          <p:nvPr/>
        </p:nvPicPr>
        <p:blipFill>
          <a:blip r:embed="rId2">
            <a:duotone>
              <a:srgbClr val="E7BF5F">
                <a:shade val="45000"/>
                <a:satMod val="135000"/>
              </a:srgbClr>
              <a:prstClr val="white"/>
            </a:duotone>
            <a:extLst>
              <a:ext uri="{28A0092B-C50C-407E-A947-70E740481C1C}">
                <a14:useLocalDpi xmlns:a14="http://schemas.microsoft.com/office/drawing/2010/main" val="0"/>
              </a:ext>
            </a:extLst>
          </a:blip>
          <a:stretch>
            <a:fillRect/>
          </a:stretch>
        </p:blipFill>
        <p:spPr>
          <a:xfrm>
            <a:off x="4282728" y="2383094"/>
            <a:ext cx="7720949" cy="4162672"/>
          </a:xfrm>
          <a:prstGeom prst="rect">
            <a:avLst/>
          </a:prstGeom>
        </p:spPr>
      </p:pic>
      <p:sp>
        <p:nvSpPr>
          <p:cNvPr id="9" name="Rectangle 8">
            <a:extLst>
              <a:ext uri="{FF2B5EF4-FFF2-40B4-BE49-F238E27FC236}">
                <a16:creationId xmlns:a16="http://schemas.microsoft.com/office/drawing/2014/main" id="{25A91450-F768-41F4-BD8B-213D7536917F}"/>
              </a:ext>
            </a:extLst>
          </p:cNvPr>
          <p:cNvSpPr/>
          <p:nvPr/>
        </p:nvSpPr>
        <p:spPr>
          <a:xfrm>
            <a:off x="922637" y="4308077"/>
            <a:ext cx="1747594" cy="369332"/>
          </a:xfrm>
          <a:prstGeom prst="rect">
            <a:avLst/>
          </a:prstGeom>
        </p:spPr>
        <p:txBody>
          <a:bodyPr wrap="none">
            <a:spAutoFit/>
          </a:bodyPr>
          <a:lstStyle/>
          <a:p>
            <a:pPr marL="285750" indent="-285750">
              <a:buFont typeface="Wingdings" panose="05000000000000000000" pitchFamily="2" charset="2"/>
              <a:buChar char="è"/>
            </a:pPr>
            <a:r>
              <a:rPr lang="en-US" dirty="0">
                <a:sym typeface="Wingdings" panose="05000000000000000000" pitchFamily="2" charset="2"/>
              </a:rPr>
              <a:t>Debugging</a:t>
            </a:r>
          </a:p>
        </p:txBody>
      </p:sp>
      <p:sp>
        <p:nvSpPr>
          <p:cNvPr id="10" name="Rectangle 9">
            <a:extLst>
              <a:ext uri="{FF2B5EF4-FFF2-40B4-BE49-F238E27FC236}">
                <a16:creationId xmlns:a16="http://schemas.microsoft.com/office/drawing/2014/main" id="{A220BDCB-36EC-4132-B6BC-F398DD956894}"/>
              </a:ext>
            </a:extLst>
          </p:cNvPr>
          <p:cNvSpPr/>
          <p:nvPr/>
        </p:nvSpPr>
        <p:spPr>
          <a:xfrm>
            <a:off x="922637" y="4828310"/>
            <a:ext cx="1596912" cy="369332"/>
          </a:xfrm>
          <a:prstGeom prst="rect">
            <a:avLst/>
          </a:prstGeom>
        </p:spPr>
        <p:txBody>
          <a:bodyPr wrap="none">
            <a:spAutoFit/>
          </a:bodyPr>
          <a:lstStyle/>
          <a:p>
            <a:pPr marL="285750" indent="-285750">
              <a:buFont typeface="Wingdings" panose="05000000000000000000" pitchFamily="2" charset="2"/>
              <a:buChar char="è"/>
            </a:pPr>
            <a:r>
              <a:rPr lang="en-US" dirty="0">
                <a:sym typeface="Wingdings" panose="05000000000000000000" pitchFamily="2" charset="2"/>
              </a:rPr>
              <a:t>Scalability</a:t>
            </a:r>
          </a:p>
        </p:txBody>
      </p:sp>
      <p:sp>
        <p:nvSpPr>
          <p:cNvPr id="11" name="Rectangle 10">
            <a:extLst>
              <a:ext uri="{FF2B5EF4-FFF2-40B4-BE49-F238E27FC236}">
                <a16:creationId xmlns:a16="http://schemas.microsoft.com/office/drawing/2014/main" id="{08B5BC72-3B96-400C-942D-89FAB46DC6D9}"/>
              </a:ext>
            </a:extLst>
          </p:cNvPr>
          <p:cNvSpPr/>
          <p:nvPr/>
        </p:nvSpPr>
        <p:spPr>
          <a:xfrm>
            <a:off x="922637" y="5348543"/>
            <a:ext cx="2943434" cy="923330"/>
          </a:xfrm>
          <a:prstGeom prst="rect">
            <a:avLst/>
          </a:prstGeom>
        </p:spPr>
        <p:txBody>
          <a:bodyPr wrap="none">
            <a:spAutoFit/>
          </a:bodyPr>
          <a:lstStyle/>
          <a:p>
            <a:pPr marL="285750" indent="-285750">
              <a:buFont typeface="Wingdings" panose="05000000000000000000" pitchFamily="2" charset="2"/>
              <a:buChar char="è"/>
            </a:pPr>
            <a:r>
              <a:rPr lang="en-US" dirty="0" smtClean="0">
                <a:sym typeface="Wingdings" panose="05000000000000000000" pitchFamily="2" charset="2"/>
              </a:rPr>
              <a:t>Pipelining</a:t>
            </a:r>
          </a:p>
          <a:p>
            <a:pPr marL="285750" indent="-285750">
              <a:buFont typeface="Wingdings" panose="05000000000000000000" pitchFamily="2" charset="2"/>
              <a:buChar char="è"/>
            </a:pPr>
            <a:endParaRPr lang="en-US" dirty="0">
              <a:sym typeface="Wingdings" panose="05000000000000000000" pitchFamily="2" charset="2"/>
            </a:endParaRPr>
          </a:p>
          <a:p>
            <a:pPr marL="285750" indent="-285750">
              <a:buFont typeface="Wingdings" panose="05000000000000000000" pitchFamily="2" charset="2"/>
              <a:buChar char="è"/>
            </a:pPr>
            <a:r>
              <a:rPr lang="en-US" dirty="0" err="1" smtClean="0">
                <a:sym typeface="Wingdings" panose="05000000000000000000" pitchFamily="2" charset="2"/>
              </a:rPr>
              <a:t>TensorFlow</a:t>
            </a:r>
            <a:r>
              <a:rPr lang="en-US" dirty="0" smtClean="0">
                <a:sym typeface="Wingdings" panose="05000000000000000000" pitchFamily="2" charset="2"/>
              </a:rPr>
              <a:t> serving API</a:t>
            </a:r>
            <a:endParaRPr lang="en-US" dirty="0">
              <a:sym typeface="Wingdings" panose="05000000000000000000" pitchFamily="2" charset="2"/>
            </a:endParaRPr>
          </a:p>
        </p:txBody>
      </p:sp>
    </p:spTree>
    <p:extLst>
      <p:ext uri="{BB962C8B-B14F-4D97-AF65-F5344CB8AC3E}">
        <p14:creationId xmlns:p14="http://schemas.microsoft.com/office/powerpoint/2010/main" val="38440932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191" y="60159"/>
            <a:ext cx="9905998" cy="1094874"/>
          </a:xfrm>
        </p:spPr>
        <p:txBody>
          <a:bodyPr/>
          <a:lstStyle/>
          <a:p>
            <a:pPr algn="ctr"/>
            <a:r>
              <a:rPr lang="en-US" b="1" dirty="0">
                <a:effectLst/>
              </a:rPr>
              <a:t>Benefits and limitations of </a:t>
            </a:r>
            <a:r>
              <a:rPr lang="en-US" b="1" dirty="0" err="1">
                <a:effectLst/>
              </a:rPr>
              <a:t>tensorflow</a:t>
            </a:r>
            <a:r>
              <a:rPr lang="en-US" b="1" dirty="0">
                <a:effectLst/>
              </a:rPr>
              <a:t> </a:t>
            </a:r>
            <a:endParaRPr lang="en-US" b="1" dirty="0"/>
          </a:p>
        </p:txBody>
      </p:sp>
      <p:sp>
        <p:nvSpPr>
          <p:cNvPr id="3" name="TextBox 2"/>
          <p:cNvSpPr txBox="1"/>
          <p:nvPr/>
        </p:nvSpPr>
        <p:spPr>
          <a:xfrm>
            <a:off x="877330" y="1262381"/>
            <a:ext cx="2261286" cy="400110"/>
          </a:xfrm>
          <a:prstGeom prst="rect">
            <a:avLst/>
          </a:prstGeom>
          <a:noFill/>
        </p:spPr>
        <p:txBody>
          <a:bodyPr wrap="square" rtlCol="0">
            <a:spAutoFit/>
          </a:bodyPr>
          <a:lstStyle/>
          <a:p>
            <a:r>
              <a:rPr lang="en-US" sz="2000" b="1" u="sng" dirty="0">
                <a:sym typeface="Wingdings" panose="05000000000000000000" pitchFamily="2" charset="2"/>
              </a:rPr>
              <a:t>Disadvantages </a:t>
            </a:r>
            <a:r>
              <a:rPr lang="en-US" b="1" u="sng" dirty="0">
                <a:sym typeface="Wingdings" panose="05000000000000000000" pitchFamily="2" charset="2"/>
              </a:rPr>
              <a:t>:-</a:t>
            </a:r>
          </a:p>
        </p:txBody>
      </p:sp>
      <p:sp>
        <p:nvSpPr>
          <p:cNvPr id="6" name="Rectangle 5">
            <a:extLst>
              <a:ext uri="{FF2B5EF4-FFF2-40B4-BE49-F238E27FC236}">
                <a16:creationId xmlns:a16="http://schemas.microsoft.com/office/drawing/2014/main" id="{029F9DC5-DAFF-4832-AC31-CCBF15394B88}"/>
              </a:ext>
            </a:extLst>
          </p:cNvPr>
          <p:cNvSpPr/>
          <p:nvPr/>
        </p:nvSpPr>
        <p:spPr>
          <a:xfrm>
            <a:off x="1057191" y="2554499"/>
            <a:ext cx="3106941" cy="369332"/>
          </a:xfrm>
          <a:prstGeom prst="rect">
            <a:avLst/>
          </a:prstGeom>
        </p:spPr>
        <p:txBody>
          <a:bodyPr wrap="none">
            <a:spAutoFit/>
          </a:bodyPr>
          <a:lstStyle/>
          <a:p>
            <a:pPr marL="285750" indent="-285750">
              <a:buFont typeface="Wingdings" panose="05000000000000000000" pitchFamily="2" charset="2"/>
              <a:buChar char="è"/>
            </a:pPr>
            <a:r>
              <a:rPr lang="en-US" dirty="0">
                <a:sym typeface="Wingdings" panose="05000000000000000000" pitchFamily="2" charset="2"/>
              </a:rPr>
              <a:t>Missing Symbolic Loops</a:t>
            </a:r>
          </a:p>
        </p:txBody>
      </p:sp>
      <p:sp>
        <p:nvSpPr>
          <p:cNvPr id="8" name="Rectangle 7">
            <a:extLst>
              <a:ext uri="{FF2B5EF4-FFF2-40B4-BE49-F238E27FC236}">
                <a16:creationId xmlns:a16="http://schemas.microsoft.com/office/drawing/2014/main" id="{2A4E23B8-BCA8-4308-861A-6951D0D628A1}"/>
              </a:ext>
            </a:extLst>
          </p:cNvPr>
          <p:cNvSpPr/>
          <p:nvPr/>
        </p:nvSpPr>
        <p:spPr>
          <a:xfrm>
            <a:off x="1057191" y="3182189"/>
            <a:ext cx="2316660" cy="369332"/>
          </a:xfrm>
          <a:prstGeom prst="rect">
            <a:avLst/>
          </a:prstGeom>
        </p:spPr>
        <p:txBody>
          <a:bodyPr wrap="none">
            <a:spAutoFit/>
          </a:bodyPr>
          <a:lstStyle/>
          <a:p>
            <a:pPr marL="285750" indent="-285750">
              <a:buFont typeface="Wingdings" panose="05000000000000000000" pitchFamily="2" charset="2"/>
              <a:buChar char="è"/>
            </a:pPr>
            <a:r>
              <a:rPr lang="en-US" dirty="0">
                <a:sym typeface="Wingdings" panose="05000000000000000000" pitchFamily="2" charset="2"/>
              </a:rPr>
              <a:t>Benchmark Tests</a:t>
            </a:r>
          </a:p>
        </p:txBody>
      </p:sp>
      <p:pic>
        <p:nvPicPr>
          <p:cNvPr id="10" name="Picture 9">
            <a:extLst>
              <a:ext uri="{FF2B5EF4-FFF2-40B4-BE49-F238E27FC236}">
                <a16:creationId xmlns:a16="http://schemas.microsoft.com/office/drawing/2014/main" id="{231FDB39-EAC7-4924-A965-FFF5ABDDC7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5112" y="1274492"/>
            <a:ext cx="5473743" cy="4631092"/>
          </a:xfrm>
          <a:prstGeom prst="rect">
            <a:avLst/>
          </a:prstGeom>
        </p:spPr>
      </p:pic>
      <p:sp>
        <p:nvSpPr>
          <p:cNvPr id="11" name="Rectangle 10">
            <a:extLst>
              <a:ext uri="{FF2B5EF4-FFF2-40B4-BE49-F238E27FC236}">
                <a16:creationId xmlns:a16="http://schemas.microsoft.com/office/drawing/2014/main" id="{B58CB731-B4DF-46E8-BEE1-B05E9D6B6C81}"/>
              </a:ext>
            </a:extLst>
          </p:cNvPr>
          <p:cNvSpPr/>
          <p:nvPr/>
        </p:nvSpPr>
        <p:spPr>
          <a:xfrm>
            <a:off x="6076514" y="6025043"/>
            <a:ext cx="5828840" cy="369332"/>
          </a:xfrm>
          <a:prstGeom prst="rect">
            <a:avLst/>
          </a:prstGeom>
        </p:spPr>
        <p:txBody>
          <a:bodyPr wrap="none">
            <a:spAutoFit/>
          </a:bodyPr>
          <a:lstStyle/>
          <a:p>
            <a:r>
              <a:rPr lang="en-US" b="1" u="sng" dirty="0">
                <a:sym typeface="Wingdings" panose="05000000000000000000" pitchFamily="2" charset="2"/>
              </a:rPr>
              <a:t>Fig: benchmark </a:t>
            </a:r>
            <a:r>
              <a:rPr lang="en-US" b="1" u="sng" dirty="0" smtClean="0">
                <a:sym typeface="Wingdings" panose="05000000000000000000" pitchFamily="2" charset="2"/>
              </a:rPr>
              <a:t>tests on a  128 x 3 x 224 x 224 ANN</a:t>
            </a:r>
            <a:endParaRPr lang="en-US" dirty="0"/>
          </a:p>
        </p:txBody>
      </p:sp>
      <p:sp>
        <p:nvSpPr>
          <p:cNvPr id="12" name="Rectangle 11">
            <a:extLst>
              <a:ext uri="{FF2B5EF4-FFF2-40B4-BE49-F238E27FC236}">
                <a16:creationId xmlns:a16="http://schemas.microsoft.com/office/drawing/2014/main" id="{15F7D326-C6FF-4C9B-9D15-018336732195}"/>
              </a:ext>
            </a:extLst>
          </p:cNvPr>
          <p:cNvSpPr/>
          <p:nvPr/>
        </p:nvSpPr>
        <p:spPr>
          <a:xfrm>
            <a:off x="1057191" y="3827773"/>
            <a:ext cx="5019323" cy="646331"/>
          </a:xfrm>
          <a:prstGeom prst="rect">
            <a:avLst/>
          </a:prstGeom>
        </p:spPr>
        <p:txBody>
          <a:bodyPr wrap="none">
            <a:spAutoFit/>
          </a:bodyPr>
          <a:lstStyle/>
          <a:p>
            <a:pPr marL="285750" indent="-285750">
              <a:buFont typeface="Wingdings" panose="05000000000000000000" pitchFamily="2" charset="2"/>
              <a:buChar char="è"/>
            </a:pPr>
            <a:r>
              <a:rPr lang="en-US" dirty="0">
                <a:sym typeface="Wingdings" panose="05000000000000000000" pitchFamily="2" charset="2"/>
              </a:rPr>
              <a:t>No GPU support other than </a:t>
            </a:r>
            <a:r>
              <a:rPr lang="en-US" dirty="0" err="1" smtClean="0">
                <a:sym typeface="Wingdings" panose="05000000000000000000" pitchFamily="2" charset="2"/>
              </a:rPr>
              <a:t>Nvidia</a:t>
            </a:r>
            <a:endParaRPr lang="en-US" dirty="0">
              <a:sym typeface="Wingdings" panose="05000000000000000000" pitchFamily="2" charset="2"/>
            </a:endParaRPr>
          </a:p>
          <a:p>
            <a:r>
              <a:rPr lang="en-US" dirty="0">
                <a:sym typeface="Wingdings" panose="05000000000000000000" pitchFamily="2" charset="2"/>
              </a:rPr>
              <a:t>And only </a:t>
            </a:r>
            <a:r>
              <a:rPr lang="en-US" dirty="0" smtClean="0">
                <a:sym typeface="Wingdings" panose="05000000000000000000" pitchFamily="2" charset="2"/>
              </a:rPr>
              <a:t>full language support is for Python</a:t>
            </a:r>
            <a:endParaRPr lang="en-US" dirty="0">
              <a:sym typeface="Wingdings" panose="05000000000000000000" pitchFamily="2" charset="2"/>
            </a:endParaRPr>
          </a:p>
        </p:txBody>
      </p:sp>
    </p:spTree>
    <p:extLst>
      <p:ext uri="{BB962C8B-B14F-4D97-AF65-F5344CB8AC3E}">
        <p14:creationId xmlns:p14="http://schemas.microsoft.com/office/powerpoint/2010/main" val="3390157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037230"/>
          </a:xfrm>
        </p:spPr>
        <p:txBody>
          <a:bodyPr/>
          <a:lstStyle/>
          <a:p>
            <a:pPr algn="ctr"/>
            <a:r>
              <a:rPr lang="en-US" b="1" dirty="0"/>
              <a:t>Speed test</a:t>
            </a:r>
          </a:p>
        </p:txBody>
      </p:sp>
      <p:pic>
        <p:nvPicPr>
          <p:cNvPr id="4" name="Picture 3">
            <a:extLst>
              <a:ext uri="{FF2B5EF4-FFF2-40B4-BE49-F238E27FC236}">
                <a16:creationId xmlns:a16="http://schemas.microsoft.com/office/drawing/2014/main" id="{D59A94E7-21A3-4467-816A-FD16D2020D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3359" y="2265591"/>
            <a:ext cx="7901908" cy="4439435"/>
          </a:xfrm>
          <a:prstGeom prst="rect">
            <a:avLst/>
          </a:prstGeom>
        </p:spPr>
      </p:pic>
      <p:sp>
        <p:nvSpPr>
          <p:cNvPr id="5" name="Rectangle 4">
            <a:extLst>
              <a:ext uri="{FF2B5EF4-FFF2-40B4-BE49-F238E27FC236}">
                <a16:creationId xmlns:a16="http://schemas.microsoft.com/office/drawing/2014/main" id="{C7ECAEA0-0677-4BF0-9028-E42848A9450E}"/>
              </a:ext>
            </a:extLst>
          </p:cNvPr>
          <p:cNvSpPr/>
          <p:nvPr/>
        </p:nvSpPr>
        <p:spPr>
          <a:xfrm>
            <a:off x="1253815" y="1037230"/>
            <a:ext cx="2759089" cy="400110"/>
          </a:xfrm>
          <a:prstGeom prst="rect">
            <a:avLst/>
          </a:prstGeom>
        </p:spPr>
        <p:txBody>
          <a:bodyPr wrap="none">
            <a:spAutoFit/>
          </a:bodyPr>
          <a:lstStyle/>
          <a:p>
            <a:r>
              <a:rPr lang="en-US" sz="2000" b="1" u="sng" dirty="0">
                <a:sym typeface="Wingdings" panose="05000000000000000000" pitchFamily="2" charset="2"/>
              </a:rPr>
              <a:t>Computation Speed:</a:t>
            </a:r>
            <a:endParaRPr lang="en-US" sz="2000" dirty="0"/>
          </a:p>
        </p:txBody>
      </p:sp>
      <p:sp>
        <p:nvSpPr>
          <p:cNvPr id="6" name="Rectangle 5">
            <a:extLst>
              <a:ext uri="{FF2B5EF4-FFF2-40B4-BE49-F238E27FC236}">
                <a16:creationId xmlns:a16="http://schemas.microsoft.com/office/drawing/2014/main" id="{EBB8D7F8-D02A-4F0B-9B36-77C3D005ACE5}"/>
              </a:ext>
            </a:extLst>
          </p:cNvPr>
          <p:cNvSpPr/>
          <p:nvPr/>
        </p:nvSpPr>
        <p:spPr>
          <a:xfrm>
            <a:off x="1538701" y="1528300"/>
            <a:ext cx="10091224" cy="646331"/>
          </a:xfrm>
          <a:prstGeom prst="rect">
            <a:avLst/>
          </a:prstGeom>
        </p:spPr>
        <p:txBody>
          <a:bodyPr wrap="none">
            <a:spAutoFit/>
          </a:bodyPr>
          <a:lstStyle/>
          <a:p>
            <a:r>
              <a:rPr lang="en-US" b="1" dirty="0">
                <a:sym typeface="Wingdings" panose="05000000000000000000" pitchFamily="2" charset="2"/>
              </a:rPr>
              <a:t>This is the field where </a:t>
            </a:r>
            <a:r>
              <a:rPr lang="en-US" b="1" dirty="0" err="1">
                <a:sym typeface="Wingdings" panose="05000000000000000000" pitchFamily="2" charset="2"/>
              </a:rPr>
              <a:t>tensorflow</a:t>
            </a:r>
            <a:r>
              <a:rPr lang="en-US" b="1" dirty="0">
                <a:sym typeface="Wingdings" panose="05000000000000000000" pitchFamily="2" charset="2"/>
              </a:rPr>
              <a:t> is lagging behind but we should focus on the production </a:t>
            </a:r>
          </a:p>
          <a:p>
            <a:r>
              <a:rPr lang="en-US" b="1" dirty="0">
                <a:sym typeface="Wingdings" panose="05000000000000000000" pitchFamily="2" charset="2"/>
              </a:rPr>
              <a:t>environment rather than the performance ,it is still good choice.</a:t>
            </a:r>
            <a:endParaRPr lang="en-US" dirty="0"/>
          </a:p>
        </p:txBody>
      </p:sp>
    </p:spTree>
    <p:extLst>
      <p:ext uri="{BB962C8B-B14F-4D97-AF65-F5344CB8AC3E}">
        <p14:creationId xmlns:p14="http://schemas.microsoft.com/office/powerpoint/2010/main" val="26225794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4AF9FF3-EE74-4FB7-B2C1-3D4A112C0D97}"/>
              </a:ext>
            </a:extLst>
          </p:cNvPr>
          <p:cNvSpPr/>
          <p:nvPr/>
        </p:nvSpPr>
        <p:spPr>
          <a:xfrm>
            <a:off x="428690" y="2086279"/>
            <a:ext cx="11574420" cy="2246769"/>
          </a:xfrm>
          <a:prstGeom prst="rect">
            <a:avLst/>
          </a:prstGeom>
        </p:spPr>
        <p:txBody>
          <a:bodyPr wrap="square">
            <a:spAutoFit/>
          </a:bodyPr>
          <a:lstStyle/>
          <a:p>
            <a:r>
              <a:rPr lang="en-US" sz="2000" dirty="0"/>
              <a:t>Hence it is an introduction to TensorFlow as a new computing tool, here we discuss what</a:t>
            </a:r>
          </a:p>
          <a:p>
            <a:r>
              <a:rPr lang="en-US" sz="2000" dirty="0"/>
              <a:t> is </a:t>
            </a:r>
            <a:r>
              <a:rPr lang="en-US" sz="2000" dirty="0" err="1"/>
              <a:t>Tensorflow</a:t>
            </a:r>
            <a:r>
              <a:rPr lang="en-US" sz="2000" dirty="0"/>
              <a:t> , how it works and also history and features of </a:t>
            </a:r>
            <a:r>
              <a:rPr lang="en-US" sz="2000" dirty="0" err="1"/>
              <a:t>Tensorflow</a:t>
            </a:r>
            <a:r>
              <a:rPr lang="en-US" sz="2000" dirty="0"/>
              <a:t>. Along with this we </a:t>
            </a:r>
          </a:p>
          <a:p>
            <a:r>
              <a:rPr lang="en-US" sz="2000" dirty="0"/>
              <a:t>discussed  </a:t>
            </a:r>
            <a:r>
              <a:rPr lang="en-US" sz="2000" dirty="0" err="1"/>
              <a:t>Tensorflow</a:t>
            </a:r>
            <a:r>
              <a:rPr lang="en-US" sz="2000" dirty="0"/>
              <a:t> examples, its advantages, disadvantages. Moreover we also learned</a:t>
            </a:r>
          </a:p>
          <a:p>
            <a:r>
              <a:rPr lang="en-US" sz="2000" dirty="0"/>
              <a:t>about Tensors and </a:t>
            </a:r>
            <a:r>
              <a:rPr lang="en-US" sz="2000" dirty="0" err="1"/>
              <a:t>Tensorboards</a:t>
            </a:r>
            <a:r>
              <a:rPr lang="en-US" sz="2000" dirty="0" smtClean="0"/>
              <a:t>.</a:t>
            </a:r>
          </a:p>
          <a:p>
            <a:endParaRPr lang="en-US" sz="2000" dirty="0"/>
          </a:p>
          <a:p>
            <a:r>
              <a:rPr lang="en-US" sz="2000" dirty="0" smtClean="0"/>
              <a:t>However </a:t>
            </a:r>
            <a:r>
              <a:rPr lang="en-US" sz="2000" dirty="0"/>
              <a:t>there is a lot research work going on currently on </a:t>
            </a:r>
            <a:r>
              <a:rPr lang="en-US" sz="2000" dirty="0" err="1"/>
              <a:t>Tensorflow</a:t>
            </a:r>
            <a:r>
              <a:rPr lang="en-US" sz="2000" dirty="0"/>
              <a:t> as a computing </a:t>
            </a:r>
          </a:p>
          <a:p>
            <a:r>
              <a:rPr lang="en-US" sz="2000" dirty="0"/>
              <a:t>Technique and day by day it is becoming better.</a:t>
            </a:r>
          </a:p>
        </p:txBody>
      </p:sp>
      <p:sp>
        <p:nvSpPr>
          <p:cNvPr id="4" name="Title 3"/>
          <p:cNvSpPr>
            <a:spLocks noGrp="1"/>
          </p:cNvSpPr>
          <p:nvPr>
            <p:ph type="ctrTitle"/>
          </p:nvPr>
        </p:nvSpPr>
        <p:spPr>
          <a:xfrm>
            <a:off x="0" y="0"/>
            <a:ext cx="12191999" cy="1056068"/>
          </a:xfrm>
        </p:spPr>
        <p:txBody>
          <a:bodyPr>
            <a:normAutofit/>
          </a:bodyPr>
          <a:lstStyle/>
          <a:p>
            <a:r>
              <a:rPr lang="en-US" sz="3200" b="1" dirty="0" smtClean="0"/>
              <a:t>Conclusion</a:t>
            </a:r>
            <a:endParaRPr lang="en-US" sz="3200" b="1" dirty="0"/>
          </a:p>
        </p:txBody>
      </p:sp>
    </p:spTree>
    <p:extLst>
      <p:ext uri="{BB962C8B-B14F-4D97-AF65-F5344CB8AC3E}">
        <p14:creationId xmlns:p14="http://schemas.microsoft.com/office/powerpoint/2010/main" val="6152369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7766" y="-1"/>
            <a:ext cx="9905998" cy="1214651"/>
          </a:xfrm>
        </p:spPr>
        <p:txBody>
          <a:bodyPr/>
          <a:lstStyle/>
          <a:p>
            <a:pPr algn="ctr"/>
            <a:r>
              <a:rPr lang="en-US" b="1" dirty="0"/>
              <a:t>References</a:t>
            </a:r>
            <a:r>
              <a:rPr lang="en-US" dirty="0"/>
              <a:t/>
            </a:r>
            <a:br>
              <a:rPr lang="en-US" dirty="0"/>
            </a:br>
            <a:endParaRPr lang="en-US" dirty="0"/>
          </a:p>
        </p:txBody>
      </p:sp>
      <p:sp>
        <p:nvSpPr>
          <p:cNvPr id="3" name="TextBox 2"/>
          <p:cNvSpPr txBox="1"/>
          <p:nvPr/>
        </p:nvSpPr>
        <p:spPr>
          <a:xfrm>
            <a:off x="602823" y="607324"/>
            <a:ext cx="10672549" cy="8125301"/>
          </a:xfrm>
          <a:prstGeom prst="rect">
            <a:avLst/>
          </a:prstGeom>
          <a:noFill/>
        </p:spPr>
        <p:txBody>
          <a:bodyPr wrap="square" rtlCol="0">
            <a:spAutoFit/>
          </a:bodyPr>
          <a:lstStyle/>
          <a:p>
            <a:endParaRPr lang="en-US" dirty="0">
              <a:sym typeface="Wingdings" panose="05000000000000000000" pitchFamily="2" charset="2"/>
            </a:endParaRPr>
          </a:p>
          <a:p>
            <a:pPr marL="285750" indent="-285750">
              <a:buFont typeface="Wingdings" panose="05000000000000000000" pitchFamily="2" charset="2"/>
              <a:buChar char="è"/>
            </a:pPr>
            <a:r>
              <a:rPr lang="en-US" dirty="0" smtClean="0"/>
              <a:t>Dean</a:t>
            </a:r>
            <a:r>
              <a:rPr lang="en-US" dirty="0"/>
              <a:t>, Jeff, and Rajat </a:t>
            </a:r>
            <a:r>
              <a:rPr lang="en-US" dirty="0" err="1" smtClean="0"/>
              <a:t>Monga</a:t>
            </a:r>
            <a:r>
              <a:rPr lang="en-US" dirty="0" smtClean="0"/>
              <a:t>, </a:t>
            </a:r>
            <a:r>
              <a:rPr lang="en-US" dirty="0"/>
              <a:t>"</a:t>
            </a:r>
            <a:r>
              <a:rPr lang="en-US" dirty="0" err="1"/>
              <a:t>TensorFlow</a:t>
            </a:r>
            <a:r>
              <a:rPr lang="en-US" dirty="0"/>
              <a:t>: Large-scale machine learning on heterogeneous systems." </a:t>
            </a:r>
            <a:r>
              <a:rPr lang="en-US" i="1" dirty="0" err="1"/>
              <a:t>TensorFlow</a:t>
            </a:r>
            <a:r>
              <a:rPr lang="en-US" i="1" dirty="0"/>
              <a:t>. org. Google Research. Retrieved</a:t>
            </a:r>
            <a:r>
              <a:rPr lang="en-US" dirty="0"/>
              <a:t> 10 (2015</a:t>
            </a:r>
            <a:r>
              <a:rPr lang="en-US" dirty="0" smtClean="0"/>
              <a:t>).</a:t>
            </a:r>
          </a:p>
          <a:p>
            <a:pPr marL="285750" indent="-285750">
              <a:buFont typeface="Wingdings" panose="05000000000000000000" pitchFamily="2" charset="2"/>
              <a:buChar char="è"/>
            </a:pPr>
            <a:endParaRPr lang="en-US" dirty="0" smtClean="0"/>
          </a:p>
          <a:p>
            <a:pPr marL="285750" indent="-285750">
              <a:buFont typeface="Wingdings" panose="05000000000000000000" pitchFamily="2" charset="2"/>
              <a:buChar char="è"/>
            </a:pPr>
            <a:endParaRPr lang="en-US" i="1" dirty="0"/>
          </a:p>
          <a:p>
            <a:pPr marL="285750" indent="-285750">
              <a:buFont typeface="Wingdings" panose="05000000000000000000" pitchFamily="2" charset="2"/>
              <a:buChar char="è"/>
            </a:pPr>
            <a:r>
              <a:rPr lang="en-US" dirty="0"/>
              <a:t>Kevin P. </a:t>
            </a:r>
            <a:r>
              <a:rPr lang="en-US" dirty="0" smtClean="0"/>
              <a:t>Murphy, “Machine </a:t>
            </a:r>
            <a:r>
              <a:rPr lang="en-US" dirty="0"/>
              <a:t>Learning: A Probabilistic </a:t>
            </a:r>
            <a:r>
              <a:rPr lang="en-US" dirty="0" smtClean="0"/>
              <a:t>Perspective”, MIT Press,                       ISBN </a:t>
            </a:r>
            <a:r>
              <a:rPr lang="en-US" dirty="0"/>
              <a:t>0262018020, </a:t>
            </a:r>
            <a:r>
              <a:rPr lang="en-US" dirty="0" smtClean="0"/>
              <a:t>9780262018029</a:t>
            </a:r>
          </a:p>
          <a:p>
            <a:endParaRPr lang="en-US" dirty="0"/>
          </a:p>
          <a:p>
            <a:pPr marL="285750" indent="-285750">
              <a:buFont typeface="Wingdings" panose="05000000000000000000" pitchFamily="2" charset="2"/>
              <a:buChar char="è"/>
            </a:pPr>
            <a:r>
              <a:rPr lang="en-US" dirty="0" smtClean="0"/>
              <a:t>D</a:t>
            </a:r>
            <a:r>
              <a:rPr lang="en-US" dirty="0"/>
              <a:t>. </a:t>
            </a:r>
            <a:r>
              <a:rPr lang="en-US" dirty="0" err="1"/>
              <a:t>Graupe</a:t>
            </a:r>
            <a:r>
              <a:rPr lang="en-US" dirty="0"/>
              <a:t>, "Principles of Artificial Neural Networks.3rd Edition", World Scientific </a:t>
            </a:r>
            <a:r>
              <a:rPr lang="en-US" dirty="0" smtClean="0"/>
              <a:t>Publishers,       ISBN-13</a:t>
            </a:r>
            <a:r>
              <a:rPr lang="en-US" dirty="0"/>
              <a:t>: 978-9814522731 </a:t>
            </a:r>
            <a:r>
              <a:rPr lang="en-US" dirty="0" smtClean="0"/>
              <a:t>, ISBN-10</a:t>
            </a:r>
            <a:r>
              <a:rPr lang="en-US" dirty="0"/>
              <a:t>: 9814522732 </a:t>
            </a:r>
            <a:endParaRPr lang="en-US" dirty="0" smtClean="0"/>
          </a:p>
          <a:p>
            <a:endParaRPr lang="en-US" dirty="0"/>
          </a:p>
          <a:p>
            <a:pPr marL="285750" indent="-285750">
              <a:buFont typeface="Wingdings" panose="05000000000000000000" pitchFamily="2" charset="2"/>
              <a:buChar char="è"/>
            </a:pPr>
            <a:endParaRPr lang="en-US" i="1" dirty="0" smtClean="0"/>
          </a:p>
          <a:p>
            <a:pPr marL="285750" indent="-285750">
              <a:buFont typeface="Wingdings" panose="05000000000000000000" pitchFamily="2" charset="2"/>
              <a:buChar char="è"/>
            </a:pPr>
            <a:r>
              <a:rPr lang="en-US" i="1" dirty="0" err="1" smtClean="0"/>
              <a:t>Tensorflow</a:t>
            </a:r>
            <a:r>
              <a:rPr lang="en-US" i="1" dirty="0" smtClean="0"/>
              <a:t> Official API Guide : </a:t>
            </a:r>
            <a:r>
              <a:rPr lang="en-US" i="1" dirty="0">
                <a:hlinkClick r:id="rId2"/>
              </a:rPr>
              <a:t>https://www.tensorflow.org/guide</a:t>
            </a:r>
            <a:r>
              <a:rPr lang="en-US" i="1" dirty="0" smtClean="0">
                <a:hlinkClick r:id="rId2"/>
              </a:rPr>
              <a:t>/</a:t>
            </a:r>
            <a:endParaRPr lang="en-US" i="1" dirty="0" smtClean="0"/>
          </a:p>
          <a:p>
            <a:pPr marL="285750" indent="-285750">
              <a:buFont typeface="Wingdings" panose="05000000000000000000" pitchFamily="2" charset="2"/>
              <a:buChar char="è"/>
            </a:pPr>
            <a:endParaRPr lang="en-US" i="1" dirty="0"/>
          </a:p>
          <a:p>
            <a:pPr marL="285750" indent="-285750">
              <a:buFont typeface="Wingdings" panose="05000000000000000000" pitchFamily="2" charset="2"/>
              <a:buChar char="è"/>
            </a:pPr>
            <a:r>
              <a:rPr lang="en-US" dirty="0" smtClean="0"/>
              <a:t>About Data Flow Graph : </a:t>
            </a:r>
            <a:r>
              <a:rPr lang="en-US" dirty="0" smtClean="0">
                <a:hlinkClick r:id="rId3"/>
              </a:rPr>
              <a:t>https</a:t>
            </a:r>
            <a:r>
              <a:rPr lang="en-US" dirty="0">
                <a:hlinkClick r:id="rId3"/>
              </a:rPr>
              <a:t>://</a:t>
            </a:r>
            <a:r>
              <a:rPr lang="en-US" dirty="0" smtClean="0">
                <a:hlinkClick r:id="rId3"/>
              </a:rPr>
              <a:t>www.threadingbuildingblocks.org/docs/help/tbb_userguide/Data_Flow_Graph.html</a:t>
            </a:r>
            <a:endParaRPr lang="en-US" dirty="0" smtClean="0"/>
          </a:p>
          <a:p>
            <a:pPr marL="285750" indent="-285750">
              <a:buFont typeface="Wingdings" panose="05000000000000000000" pitchFamily="2" charset="2"/>
              <a:buChar char="è"/>
            </a:pPr>
            <a:endParaRPr lang="en-US" dirty="0"/>
          </a:p>
          <a:p>
            <a:pPr marL="285750" indent="-285750">
              <a:buFont typeface="Wingdings" panose="05000000000000000000" pitchFamily="2" charset="2"/>
              <a:buChar char="è"/>
            </a:pPr>
            <a:endParaRPr lang="en-US" dirty="0"/>
          </a:p>
          <a:p>
            <a:pPr marL="285750" indent="-285750">
              <a:buFont typeface="Wingdings" panose="05000000000000000000" pitchFamily="2" charset="2"/>
              <a:buChar char="è"/>
            </a:pPr>
            <a:r>
              <a:rPr lang="en-US" dirty="0" smtClean="0"/>
              <a:t>About </a:t>
            </a:r>
            <a:r>
              <a:rPr lang="en-US" dirty="0" err="1" smtClean="0"/>
              <a:t>Tensorboard</a:t>
            </a:r>
            <a:r>
              <a:rPr lang="en-US" dirty="0" smtClean="0"/>
              <a:t> :</a:t>
            </a:r>
            <a:r>
              <a:rPr lang="en-US" dirty="0" smtClean="0">
                <a:hlinkClick r:id="rId4"/>
              </a:rPr>
              <a:t> https</a:t>
            </a:r>
            <a:r>
              <a:rPr lang="en-US" dirty="0">
                <a:hlinkClick r:id="rId4"/>
              </a:rPr>
              <a:t>://learningtensorflow.com/Visualisation</a:t>
            </a:r>
            <a:r>
              <a:rPr lang="en-US" dirty="0" smtClean="0">
                <a:hlinkClick r:id="rId4"/>
              </a:rPr>
              <a:t>/</a:t>
            </a:r>
            <a:endParaRPr lang="en-US" dirty="0" smtClean="0"/>
          </a:p>
          <a:p>
            <a:pPr marL="285750" indent="-285750">
              <a:buFont typeface="Wingdings" panose="05000000000000000000" pitchFamily="2" charset="2"/>
              <a:buChar char="è"/>
            </a:pPr>
            <a:endParaRPr lang="en-US" dirty="0">
              <a:hlinkClick r:id="rId5"/>
            </a:endParaRPr>
          </a:p>
          <a:p>
            <a:pPr marL="285750" indent="-285750">
              <a:buFont typeface="Wingdings" panose="05000000000000000000" pitchFamily="2" charset="2"/>
              <a:buChar char="è"/>
            </a:pPr>
            <a:endParaRPr lang="en-US" dirty="0">
              <a:hlinkClick r:id="rId5"/>
            </a:endParaRPr>
          </a:p>
          <a:p>
            <a:pPr marL="285750" indent="-285750">
              <a:buFont typeface="Wingdings" panose="05000000000000000000" pitchFamily="2" charset="2"/>
              <a:buChar char="è"/>
            </a:pPr>
            <a:r>
              <a:rPr lang="en-US" dirty="0"/>
              <a:t>About Cloud TPU : </a:t>
            </a:r>
            <a:r>
              <a:rPr lang="en-US" dirty="0">
                <a:hlinkClick r:id="rId6"/>
              </a:rPr>
              <a:t>https://www.bmc.com/blogs/google-cloud-tpu/</a:t>
            </a:r>
            <a:endParaRPr lang="en-US" dirty="0"/>
          </a:p>
          <a:p>
            <a:pPr marL="285750" indent="-285750">
              <a:buFont typeface="Wingdings" panose="05000000000000000000" pitchFamily="2" charset="2"/>
              <a:buChar char="è"/>
            </a:pPr>
            <a:endParaRPr lang="en-US" i="1" dirty="0" smtClean="0"/>
          </a:p>
          <a:p>
            <a:pPr marL="285750" indent="-285750">
              <a:buFont typeface="Wingdings" panose="05000000000000000000" pitchFamily="2" charset="2"/>
              <a:buChar char="è"/>
            </a:pPr>
            <a:endParaRPr lang="en-US" dirty="0" smtClean="0"/>
          </a:p>
          <a:p>
            <a:pPr marL="285750" indent="-285750">
              <a:buFont typeface="Wingdings" panose="05000000000000000000" pitchFamily="2" charset="2"/>
              <a:buChar char="è"/>
            </a:pPr>
            <a:endParaRPr lang="en-US" dirty="0" smtClean="0"/>
          </a:p>
          <a:p>
            <a:pPr marL="285750" indent="-285750">
              <a:buFont typeface="Wingdings" panose="05000000000000000000" pitchFamily="2" charset="2"/>
              <a:buChar char="è"/>
            </a:pPr>
            <a:endParaRPr lang="en-US" dirty="0"/>
          </a:p>
          <a:p>
            <a:pPr marL="285750" indent="-285750">
              <a:buFont typeface="Wingdings" panose="05000000000000000000" pitchFamily="2" charset="2"/>
              <a:buChar char="è"/>
            </a:pPr>
            <a:endParaRPr lang="en-US" dirty="0"/>
          </a:p>
          <a:p>
            <a:pPr marL="285750" indent="-285750">
              <a:buFont typeface="Wingdings" panose="05000000000000000000" pitchFamily="2" charset="2"/>
              <a:buChar char="è"/>
            </a:pPr>
            <a:endParaRPr lang="en-US" dirty="0"/>
          </a:p>
          <a:p>
            <a:pPr marL="285750" indent="-285750">
              <a:buFont typeface="Wingdings" panose="05000000000000000000" pitchFamily="2" charset="2"/>
              <a:buChar char="è"/>
            </a:pPr>
            <a:endParaRPr lang="en-US" dirty="0"/>
          </a:p>
        </p:txBody>
      </p:sp>
    </p:spTree>
    <p:extLst>
      <p:ext uri="{BB962C8B-B14F-4D97-AF65-F5344CB8AC3E}">
        <p14:creationId xmlns:p14="http://schemas.microsoft.com/office/powerpoint/2010/main" val="8574395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1" y="0"/>
            <a:ext cx="9143999" cy="1312480"/>
          </a:xfrm>
        </p:spPr>
        <p:txBody>
          <a:bodyPr>
            <a:normAutofit/>
          </a:bodyPr>
          <a:lstStyle/>
          <a:p>
            <a:pPr algn="ctr"/>
            <a:r>
              <a:rPr lang="en-US" b="1" dirty="0"/>
              <a:t>Contents</a:t>
            </a:r>
          </a:p>
        </p:txBody>
      </p:sp>
      <p:sp>
        <p:nvSpPr>
          <p:cNvPr id="3" name="TextBox 2"/>
          <p:cNvSpPr txBox="1"/>
          <p:nvPr/>
        </p:nvSpPr>
        <p:spPr>
          <a:xfrm>
            <a:off x="1420968" y="1763240"/>
            <a:ext cx="9938197" cy="3785652"/>
          </a:xfrm>
          <a:prstGeom prst="rect">
            <a:avLst/>
          </a:prstGeom>
          <a:noFill/>
        </p:spPr>
        <p:txBody>
          <a:bodyPr wrap="square" rtlCol="0">
            <a:spAutoFit/>
          </a:bodyPr>
          <a:lstStyle/>
          <a:p>
            <a:pPr marL="342900" indent="-342900">
              <a:buFont typeface="+mj-lt"/>
              <a:buAutoNum type="arabicPeriod"/>
            </a:pPr>
            <a:r>
              <a:rPr lang="en-US" sz="2400" dirty="0"/>
              <a:t>Introduction to </a:t>
            </a:r>
            <a:r>
              <a:rPr lang="en-US" sz="2400" dirty="0" err="1"/>
              <a:t>TensorFlow</a:t>
            </a:r>
            <a:r>
              <a:rPr lang="en-US" sz="2400" dirty="0"/>
              <a:t> and its architecture</a:t>
            </a:r>
          </a:p>
          <a:p>
            <a:pPr marL="342900" indent="-342900">
              <a:buFont typeface="+mj-lt"/>
              <a:buAutoNum type="arabicPeriod"/>
            </a:pPr>
            <a:r>
              <a:rPr lang="en-US" sz="2400" dirty="0"/>
              <a:t>Neural Networks </a:t>
            </a:r>
          </a:p>
          <a:p>
            <a:pPr marL="342900" indent="-342900">
              <a:buFont typeface="+mj-lt"/>
              <a:buAutoNum type="arabicPeriod"/>
            </a:pPr>
            <a:r>
              <a:rPr lang="en-US" sz="2400" dirty="0"/>
              <a:t>Learning techniques of ANNs</a:t>
            </a:r>
          </a:p>
          <a:p>
            <a:pPr marL="342900" indent="-342900">
              <a:buFont typeface="+mj-lt"/>
              <a:buAutoNum type="arabicPeriod"/>
            </a:pPr>
            <a:r>
              <a:rPr lang="en-US" sz="2400" dirty="0"/>
              <a:t>Tensor</a:t>
            </a:r>
          </a:p>
          <a:p>
            <a:pPr marL="342900" indent="-342900">
              <a:buFont typeface="+mj-lt"/>
              <a:buAutoNum type="arabicPeriod"/>
            </a:pPr>
            <a:r>
              <a:rPr lang="en-US" sz="2400" dirty="0"/>
              <a:t>Data Flow Graphs</a:t>
            </a:r>
          </a:p>
          <a:p>
            <a:pPr marL="342900" indent="-342900">
              <a:buFont typeface="+mj-lt"/>
              <a:buAutoNum type="arabicPeriod"/>
            </a:pPr>
            <a:r>
              <a:rPr lang="en-US" sz="2400" dirty="0" err="1" smtClean="0"/>
              <a:t>Tensorboard</a:t>
            </a:r>
            <a:endParaRPr lang="en-US" sz="2400" dirty="0" smtClean="0"/>
          </a:p>
          <a:p>
            <a:pPr marL="342900" indent="-342900">
              <a:buFont typeface="+mj-lt"/>
              <a:buAutoNum type="arabicPeriod"/>
            </a:pPr>
            <a:r>
              <a:rPr lang="en-US" sz="2400" dirty="0" smtClean="0"/>
              <a:t>Example of ANN using </a:t>
            </a:r>
            <a:r>
              <a:rPr lang="en-US" sz="2400" dirty="0" err="1" smtClean="0"/>
              <a:t>TensorFlow</a:t>
            </a:r>
            <a:r>
              <a:rPr lang="en-US" sz="2400" dirty="0" smtClean="0"/>
              <a:t> </a:t>
            </a:r>
          </a:p>
          <a:p>
            <a:pPr marL="342900" indent="-342900">
              <a:buFont typeface="+mj-lt"/>
              <a:buAutoNum type="arabicPeriod"/>
            </a:pPr>
            <a:r>
              <a:rPr lang="en-US" sz="2400" dirty="0"/>
              <a:t>Benefits and limitations of </a:t>
            </a:r>
            <a:r>
              <a:rPr lang="en-US" sz="2400" dirty="0" err="1"/>
              <a:t>tensorflow</a:t>
            </a:r>
            <a:r>
              <a:rPr lang="en-US" sz="2400" dirty="0"/>
              <a:t> </a:t>
            </a:r>
          </a:p>
          <a:p>
            <a:pPr marL="342900" indent="-342900">
              <a:buFont typeface="+mj-lt"/>
              <a:buAutoNum type="arabicPeriod"/>
            </a:pPr>
            <a:r>
              <a:rPr lang="en-US" sz="2400" dirty="0" smtClean="0"/>
              <a:t>Conclusion</a:t>
            </a:r>
            <a:endParaRPr lang="en-US" sz="2400" dirty="0"/>
          </a:p>
          <a:p>
            <a:pPr marL="342900" indent="-342900">
              <a:buFont typeface="+mj-lt"/>
              <a:buAutoNum type="arabicPeriod"/>
            </a:pPr>
            <a:r>
              <a:rPr lang="en-US" sz="2400" dirty="0"/>
              <a:t> Reference</a:t>
            </a:r>
          </a:p>
        </p:txBody>
      </p:sp>
    </p:spTree>
    <p:extLst>
      <p:ext uri="{BB962C8B-B14F-4D97-AF65-F5344CB8AC3E}">
        <p14:creationId xmlns:p14="http://schemas.microsoft.com/office/powerpoint/2010/main" val="19249656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2191998" cy="1541939"/>
          </a:xfrm>
        </p:spPr>
        <p:txBody>
          <a:bodyPr>
            <a:normAutofit fontScale="90000"/>
          </a:bodyPr>
          <a:lstStyle/>
          <a:p>
            <a:pPr algn="ctr"/>
            <a:r>
              <a:rPr lang="en-US" sz="3600" dirty="0"/>
              <a:t/>
            </a:r>
            <a:br>
              <a:rPr lang="en-US" sz="3600" dirty="0"/>
            </a:br>
            <a:r>
              <a:rPr lang="en-US" sz="3600" b="1" dirty="0"/>
              <a:t>Introduction to </a:t>
            </a:r>
            <a:r>
              <a:rPr lang="en-US" sz="3600" b="1" dirty="0" err="1"/>
              <a:t>tensorflow</a:t>
            </a:r>
            <a:r>
              <a:rPr lang="en-US" sz="3600" b="1" dirty="0"/>
              <a:t> and architecture overview</a:t>
            </a:r>
            <a:r>
              <a:rPr lang="en-US" dirty="0"/>
              <a:t/>
            </a:r>
            <a:br>
              <a:rPr lang="en-US" dirty="0"/>
            </a:br>
            <a:r>
              <a:rPr lang="en-US" dirty="0"/>
              <a:t/>
            </a:r>
            <a:br>
              <a:rPr lang="en-US" dirty="0"/>
            </a:br>
            <a:endParaRPr lang="en-US" dirty="0"/>
          </a:p>
        </p:txBody>
      </p:sp>
      <p:sp>
        <p:nvSpPr>
          <p:cNvPr id="3" name="TextBox 2"/>
          <p:cNvSpPr txBox="1"/>
          <p:nvPr/>
        </p:nvSpPr>
        <p:spPr>
          <a:xfrm>
            <a:off x="109182" y="1301430"/>
            <a:ext cx="12082817" cy="1908215"/>
          </a:xfrm>
          <a:prstGeom prst="rect">
            <a:avLst/>
          </a:prstGeom>
          <a:noFill/>
        </p:spPr>
        <p:txBody>
          <a:bodyPr wrap="square" rtlCol="0">
            <a:spAutoFit/>
          </a:bodyPr>
          <a:lstStyle/>
          <a:p>
            <a:pPr marL="285750" indent="-285750">
              <a:buFont typeface="Arial" panose="020B0604020202020204" pitchFamily="34" charset="0"/>
              <a:buChar char="•"/>
            </a:pPr>
            <a:r>
              <a:rPr lang="en-US" sz="2000" dirty="0"/>
              <a:t>Developed by the Google Brain Team, </a:t>
            </a:r>
            <a:r>
              <a:rPr lang="en-US" sz="2000" dirty="0" err="1"/>
              <a:t>Tensorflow</a:t>
            </a:r>
            <a:r>
              <a:rPr lang="en-US" sz="2000" dirty="0"/>
              <a:t> is an open source library for numerical computation using data flow graphs.</a:t>
            </a:r>
          </a:p>
          <a:p>
            <a:endParaRPr lang="en-US" sz="2000" dirty="0"/>
          </a:p>
          <a:p>
            <a:pPr marL="285750" indent="-285750">
              <a:buFont typeface="Arial" panose="020B0604020202020204" pitchFamily="34" charset="0"/>
              <a:buChar char="•"/>
            </a:pPr>
            <a:r>
              <a:rPr lang="en-US" sz="2000" dirty="0"/>
              <a:t>It provides primitives for defining functions on Tensors and automatically computing their derivatives.</a:t>
            </a:r>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6024" y="2831363"/>
            <a:ext cx="7155975" cy="4026638"/>
          </a:xfrm>
          <a:prstGeom prst="rect">
            <a:avLst/>
          </a:prstGeom>
        </p:spPr>
      </p:pic>
      <p:sp>
        <p:nvSpPr>
          <p:cNvPr id="7" name="TextBox 6"/>
          <p:cNvSpPr txBox="1"/>
          <p:nvPr/>
        </p:nvSpPr>
        <p:spPr>
          <a:xfrm>
            <a:off x="109182" y="3209645"/>
            <a:ext cx="4558352" cy="2523768"/>
          </a:xfrm>
          <a:prstGeom prst="rect">
            <a:avLst/>
          </a:prstGeom>
          <a:noFill/>
        </p:spPr>
        <p:txBody>
          <a:bodyPr wrap="square" rtlCol="0">
            <a:spAutoFit/>
          </a:bodyPr>
          <a:lstStyle/>
          <a:p>
            <a:pPr marL="285750" indent="-285750">
              <a:buFont typeface="Arial" panose="020B0604020202020204" pitchFamily="34" charset="0"/>
              <a:buChar char="•"/>
            </a:pPr>
            <a:r>
              <a:rPr lang="en-US" sz="2000" dirty="0"/>
              <a:t>High Level APIs(Java, Python, etc.)</a:t>
            </a:r>
          </a:p>
          <a:p>
            <a:endParaRPr lang="en-US" sz="2000" dirty="0"/>
          </a:p>
          <a:p>
            <a:pPr marL="285750" indent="-285750">
              <a:buFont typeface="Arial" panose="020B0604020202020204" pitchFamily="34" charset="0"/>
              <a:buChar char="•"/>
            </a:pPr>
            <a:r>
              <a:rPr lang="en-US" sz="2000" dirty="0"/>
              <a:t>Core </a:t>
            </a:r>
            <a:r>
              <a:rPr lang="en-US" sz="2000" dirty="0" err="1"/>
              <a:t>Tensorflow</a:t>
            </a:r>
            <a:r>
              <a:rPr lang="en-US" sz="2000" dirty="0"/>
              <a:t> Execution System (Low Level APIs)</a:t>
            </a:r>
          </a:p>
          <a:p>
            <a:endParaRPr lang="en-US" sz="2000" dirty="0"/>
          </a:p>
          <a:p>
            <a:pPr marL="285750" indent="-285750">
              <a:buFont typeface="Arial" panose="020B0604020202020204" pitchFamily="34" charset="0"/>
              <a:buChar char="•"/>
            </a:pPr>
            <a:r>
              <a:rPr lang="en-US" sz="2000" dirty="0"/>
              <a:t>Accelerators (GPUs, CPUs, TPUs)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7468037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201003"/>
          </a:xfrm>
        </p:spPr>
        <p:txBody>
          <a:bodyPr/>
          <a:lstStyle/>
          <a:p>
            <a:pPr algn="ctr"/>
            <a:r>
              <a:rPr lang="en-US" b="1" dirty="0"/>
              <a:t>Neural networks</a:t>
            </a:r>
          </a:p>
        </p:txBody>
      </p:sp>
      <mc:AlternateContent xmlns:mc="http://schemas.openxmlformats.org/markup-compatibility/2006" xmlns:a14="http://schemas.microsoft.com/office/drawing/2010/main">
        <mc:Choice Requires="a14">
          <p:sp>
            <p:nvSpPr>
              <p:cNvPr id="6" name="TextBox 5"/>
              <p:cNvSpPr txBox="1"/>
              <p:nvPr/>
            </p:nvSpPr>
            <p:spPr>
              <a:xfrm>
                <a:off x="409433" y="1323833"/>
                <a:ext cx="5418161" cy="2186496"/>
              </a:xfrm>
              <a:prstGeom prst="rect">
                <a:avLst/>
              </a:prstGeom>
              <a:noFill/>
            </p:spPr>
            <p:txBody>
              <a:bodyPr wrap="square" rtlCol="0">
                <a:spAutoFit/>
              </a:bodyPr>
              <a:lstStyle/>
              <a:p>
                <a:r>
                  <a:rPr lang="en-US" sz="2000" u="sng" dirty="0"/>
                  <a:t>Basic Artificial Neuron:-</a:t>
                </a:r>
              </a:p>
              <a:p>
                <a:r>
                  <a:rPr lang="en-US" dirty="0"/>
                  <a:t>    It contains,</a:t>
                </a:r>
              </a:p>
              <a:p>
                <a:pPr marL="285750" indent="-285750">
                  <a:buFont typeface="Arial" panose="020B0604020202020204" pitchFamily="34" charset="0"/>
                  <a:buChar char="•"/>
                </a:pPr>
                <a:r>
                  <a:rPr lang="en-US" sz="2000" dirty="0"/>
                  <a:t> </a:t>
                </a:r>
                <a:r>
                  <a:rPr lang="en-US" dirty="0"/>
                  <a:t>Input units: ( X</a:t>
                </a:r>
                <a:r>
                  <a:rPr lang="en-US" baseline="-25000" dirty="0"/>
                  <a:t>1</a:t>
                </a:r>
                <a:r>
                  <a:rPr lang="en-US" dirty="0"/>
                  <a:t> , X</a:t>
                </a:r>
                <a:r>
                  <a:rPr lang="en-US" baseline="-25000" dirty="0"/>
                  <a:t>2</a:t>
                </a:r>
                <a:r>
                  <a:rPr lang="en-US" dirty="0"/>
                  <a:t> , ……..</a:t>
                </a:r>
                <a:r>
                  <a:rPr lang="en-US" dirty="0" err="1"/>
                  <a:t>X</a:t>
                </a:r>
                <a:r>
                  <a:rPr lang="en-US" baseline="-25000" dirty="0" err="1"/>
                  <a:t>n</a:t>
                </a:r>
                <a:r>
                  <a:rPr lang="en-US" dirty="0"/>
                  <a:t> . )</a:t>
                </a:r>
              </a:p>
              <a:p>
                <a:pPr marL="342900" indent="-342900">
                  <a:buFont typeface="Arial" panose="020B0604020202020204" pitchFamily="34" charset="0"/>
                  <a:buChar char="•"/>
                </a:pPr>
                <a:r>
                  <a:rPr lang="en-US" dirty="0"/>
                  <a:t>Weights per input unit: ( w</a:t>
                </a:r>
                <a:r>
                  <a:rPr lang="en-US" baseline="-25000" dirty="0"/>
                  <a:t>1</a:t>
                </a:r>
                <a:r>
                  <a:rPr lang="en-US" dirty="0"/>
                  <a:t> ,w</a:t>
                </a:r>
                <a:r>
                  <a:rPr lang="en-US" baseline="-25000" dirty="0"/>
                  <a:t>2</a:t>
                </a:r>
                <a:r>
                  <a:rPr lang="en-US" dirty="0"/>
                  <a:t> , ………</a:t>
                </a:r>
                <a:r>
                  <a:rPr lang="en-US" dirty="0" err="1"/>
                  <a:t>w</a:t>
                </a:r>
                <a:r>
                  <a:rPr lang="en-US" baseline="-25000" dirty="0" err="1"/>
                  <a:t>n</a:t>
                </a:r>
                <a:r>
                  <a:rPr lang="en-US" baseline="-25000" dirty="0"/>
                  <a:t> .</a:t>
                </a:r>
                <a:r>
                  <a:rPr lang="en-US" dirty="0"/>
                  <a:t> )</a:t>
                </a:r>
              </a:p>
              <a:p>
                <a:pPr marL="342900" indent="-342900">
                  <a:buFont typeface="Arial" panose="020B0604020202020204" pitchFamily="34" charset="0"/>
                  <a:buChar char="•"/>
                </a:pPr>
                <a:r>
                  <a:rPr lang="en-US" dirty="0"/>
                  <a:t>Input signals : (x</a:t>
                </a:r>
                <a:r>
                  <a:rPr lang="en-US" baseline="-25000" dirty="0"/>
                  <a:t>1 </a:t>
                </a:r>
                <a:r>
                  <a:rPr lang="en-US" dirty="0"/>
                  <a:t> , x</a:t>
                </a:r>
                <a:r>
                  <a:rPr lang="en-US" baseline="-25000" dirty="0"/>
                  <a:t>2</a:t>
                </a:r>
                <a:r>
                  <a:rPr lang="en-US" dirty="0"/>
                  <a:t> , ……..</a:t>
                </a:r>
                <a:r>
                  <a:rPr lang="en-US" dirty="0" err="1"/>
                  <a:t>x</a:t>
                </a:r>
                <a:r>
                  <a:rPr lang="en-US" baseline="-25000" dirty="0" err="1"/>
                  <a:t>n</a:t>
                </a:r>
                <a:r>
                  <a:rPr lang="en-US" baseline="-25000" dirty="0"/>
                  <a:t> </a:t>
                </a:r>
                <a:r>
                  <a:rPr lang="en-US" dirty="0"/>
                  <a:t> ).</a:t>
                </a:r>
              </a:p>
              <a:p>
                <a:pPr marL="342900" indent="-342900">
                  <a:buFont typeface="Arial" panose="020B0604020202020204" pitchFamily="34" charset="0"/>
                  <a:buChar char="•"/>
                </a:pPr>
                <a:r>
                  <a:rPr lang="en-US" dirty="0"/>
                  <a:t>Input to output unit (y</a:t>
                </a:r>
                <a:r>
                  <a:rPr lang="en-US" dirty="0" smtClean="0"/>
                  <a:t>):</a:t>
                </a:r>
              </a:p>
              <a:p>
                <a:pPr lvl="2"/>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𝑖𝑛</m:t>
                        </m:r>
                      </m:sub>
                    </m:sSub>
                    <m:r>
                      <a:rPr lang="en-US" sz="2400" b="0" i="1" smtClean="0">
                        <a:latin typeface="Cambria Math" panose="02040503050406030204" pitchFamily="18" charset="0"/>
                      </a:rPr>
                      <m:t>=</m:t>
                    </m:r>
                    <m:nary>
                      <m:naryPr>
                        <m:chr m:val="∑"/>
                        <m:limLoc m:val="undOvr"/>
                        <m:grow m:val="on"/>
                        <m:ctrlPr>
                          <a:rPr lang="en-US" sz="2400" i="1" smtClean="0">
                            <a:latin typeface="Cambria Math" panose="02040503050406030204" pitchFamily="18" charset="0"/>
                          </a:rPr>
                        </m:ctrlPr>
                      </m:naryPr>
                      <m:sub>
                        <m:r>
                          <a:rPr lang="en-US" sz="2400" i="1" smtClean="0">
                            <a:latin typeface="Cambria Math" panose="02040503050406030204" pitchFamily="18" charset="0"/>
                          </a:rPr>
                          <m:t>𝑖</m:t>
                        </m:r>
                        <m:r>
                          <a:rPr lang="en-US" sz="2400" i="1" smtClean="0">
                            <a:latin typeface="Cambria Math" panose="02040503050406030204" pitchFamily="18" charset="0"/>
                          </a:rPr>
                          <m:t>=1</m:t>
                        </m:r>
                      </m:sub>
                      <m:sup>
                        <m:r>
                          <a:rPr lang="en-US" sz="2400" i="1" smtClean="0">
                            <a:latin typeface="Cambria Math" panose="02040503050406030204" pitchFamily="18" charset="0"/>
                          </a:rPr>
                          <m:t>𝑛</m:t>
                        </m:r>
                      </m:sup>
                      <m:e>
                        <m:r>
                          <m:rPr>
                            <m:nor/>
                          </m:rPr>
                          <a:rPr lang="en-US" sz="2400" dirty="0"/>
                          <m:t>( </m:t>
                        </m:r>
                        <m:r>
                          <m:rPr>
                            <m:nor/>
                          </m:rPr>
                          <a:rPr lang="en-US" sz="2400" dirty="0"/>
                          <m:t>xi</m:t>
                        </m:r>
                        <m:r>
                          <m:rPr>
                            <m:nor/>
                          </m:rPr>
                          <a:rPr lang="en-US" sz="2400" dirty="0"/>
                          <m:t> ∗ </m:t>
                        </m:r>
                        <m:r>
                          <m:rPr>
                            <m:nor/>
                          </m:rPr>
                          <a:rPr lang="en-US" sz="2400" dirty="0"/>
                          <m:t>wi</m:t>
                        </m:r>
                      </m:e>
                    </m:nary>
                  </m:oMath>
                </a14:m>
                <a:r>
                  <a:rPr lang="en-US" sz="2400" dirty="0" smtClean="0"/>
                  <a:t> )</a:t>
                </a:r>
                <a:endParaRPr lang="en-US" sz="2400" dirty="0"/>
              </a:p>
            </p:txBody>
          </p:sp>
        </mc:Choice>
        <mc:Fallback xmlns="">
          <p:sp>
            <p:nvSpPr>
              <p:cNvPr id="6" name="TextBox 5"/>
              <p:cNvSpPr txBox="1">
                <a:spLocks noRot="1" noChangeAspect="1" noMove="1" noResize="1" noEditPoints="1" noAdjustHandles="1" noChangeArrowheads="1" noChangeShapeType="1" noTextEdit="1"/>
              </p:cNvSpPr>
              <p:nvPr/>
            </p:nvSpPr>
            <p:spPr>
              <a:xfrm>
                <a:off x="409433" y="1323833"/>
                <a:ext cx="5418161" cy="2186496"/>
              </a:xfrm>
              <a:prstGeom prst="rect">
                <a:avLst/>
              </a:prstGeom>
              <a:blipFill>
                <a:blip r:embed="rId2"/>
                <a:stretch>
                  <a:fillRect l="-1125" t="-1393" b="-40669"/>
                </a:stretch>
              </a:blipFill>
            </p:spPr>
            <p:txBody>
              <a:bodyPr/>
              <a:lstStyle/>
              <a:p>
                <a:r>
                  <a:rPr lang="en-US">
                    <a:noFill/>
                  </a:rPr>
                  <a:t> </a:t>
                </a:r>
              </a:p>
            </p:txBody>
          </p:sp>
        </mc:Fallback>
      </mc:AlternateContent>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9927" y="1323833"/>
            <a:ext cx="6492073" cy="3398791"/>
          </a:xfrm>
          <a:prstGeom prst="rect">
            <a:avLst/>
          </a:prstGeom>
        </p:spPr>
      </p:pic>
      <p:sp>
        <p:nvSpPr>
          <p:cNvPr id="11" name="TextBox 10"/>
          <p:cNvSpPr txBox="1"/>
          <p:nvPr/>
        </p:nvSpPr>
        <p:spPr>
          <a:xfrm>
            <a:off x="409433" y="3756013"/>
            <a:ext cx="4492176" cy="1200329"/>
          </a:xfrm>
          <a:prstGeom prst="rect">
            <a:avLst/>
          </a:prstGeom>
          <a:noFill/>
        </p:spPr>
        <p:txBody>
          <a:bodyPr wrap="square" rtlCol="0">
            <a:spAutoFit/>
          </a:bodyPr>
          <a:lstStyle/>
          <a:p>
            <a:pPr marL="285750" indent="-285750">
              <a:buFont typeface="Arial" panose="020B0604020202020204" pitchFamily="34" charset="0"/>
              <a:buChar char="•"/>
            </a:pPr>
            <a:r>
              <a:rPr lang="en-US" dirty="0"/>
              <a:t>Threshold (   ) which is used with a selected activation function to fire off the output. </a:t>
            </a:r>
          </a:p>
          <a:p>
            <a:pPr marL="285750" indent="-285750">
              <a:buFont typeface="Arial" panose="020B0604020202020204" pitchFamily="34" charset="0"/>
              <a:buChar char="•"/>
            </a:pPr>
            <a:endParaRPr lang="en-US" dirty="0"/>
          </a:p>
        </p:txBody>
      </p:sp>
      <mc:AlternateContent xmlns:mc="http://schemas.openxmlformats.org/markup-compatibility/2006" xmlns:a14="http://schemas.microsoft.com/office/drawing/2010/main">
        <mc:Choice Requires="a14">
          <p:sp>
            <p:nvSpPr>
              <p:cNvPr id="12" name="Rectangle 11"/>
              <p:cNvSpPr/>
              <p:nvPr/>
            </p:nvSpPr>
            <p:spPr>
              <a:xfrm>
                <a:off x="1860707" y="3808571"/>
                <a:ext cx="38536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𝜃</m:t>
                      </m:r>
                    </m:oMath>
                  </m:oMathPara>
                </a14:m>
                <a:endParaRPr lang="en-US" dirty="0"/>
              </a:p>
            </p:txBody>
          </p:sp>
        </mc:Choice>
        <mc:Fallback xmlns="">
          <p:sp>
            <p:nvSpPr>
              <p:cNvPr id="12" name="Rectangle 11"/>
              <p:cNvSpPr>
                <a:spLocks noRot="1" noChangeAspect="1" noMove="1" noResize="1" noEditPoints="1" noAdjustHandles="1" noChangeArrowheads="1" noChangeShapeType="1" noTextEdit="1"/>
              </p:cNvSpPr>
              <p:nvPr/>
            </p:nvSpPr>
            <p:spPr>
              <a:xfrm>
                <a:off x="1860707" y="3808571"/>
                <a:ext cx="385362" cy="369332"/>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0836244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21895"/>
          </a:xfrm>
        </p:spPr>
        <p:txBody>
          <a:bodyPr/>
          <a:lstStyle/>
          <a:p>
            <a:pPr algn="ctr"/>
            <a:r>
              <a:rPr lang="en-US" b="1" dirty="0"/>
              <a:t>Neural Networks</a:t>
            </a:r>
          </a:p>
        </p:txBody>
      </p:sp>
      <p:sp>
        <p:nvSpPr>
          <p:cNvPr id="3" name="TextBox 2"/>
          <p:cNvSpPr txBox="1"/>
          <p:nvPr/>
        </p:nvSpPr>
        <p:spPr>
          <a:xfrm>
            <a:off x="433137" y="986589"/>
            <a:ext cx="11153274" cy="3693319"/>
          </a:xfrm>
          <a:prstGeom prst="rect">
            <a:avLst/>
          </a:prstGeom>
          <a:noFill/>
        </p:spPr>
        <p:txBody>
          <a:bodyPr wrap="square" rtlCol="0">
            <a:spAutoFit/>
          </a:bodyPr>
          <a:lstStyle/>
          <a:p>
            <a:r>
              <a:rPr lang="en-US" sz="2000" u="sng" dirty="0"/>
              <a:t>Artificial Neural Network:-</a:t>
            </a:r>
            <a:r>
              <a:rPr lang="en-US" sz="2000" dirty="0"/>
              <a:t> </a:t>
            </a:r>
            <a:r>
              <a:rPr lang="en-US" dirty="0"/>
              <a:t> ANN consists of a number of artificial neurons connected among themselves in certain ways. These can be arranged in layers with interconnection between them.</a:t>
            </a:r>
          </a:p>
          <a:p>
            <a:endParaRPr lang="en-US" dirty="0"/>
          </a:p>
          <a:p>
            <a:endParaRPr lang="en-US" dirty="0" smtClean="0"/>
          </a:p>
          <a:p>
            <a:r>
              <a:rPr lang="en-US" dirty="0" smtClean="0"/>
              <a:t>Types </a:t>
            </a:r>
            <a:r>
              <a:rPr lang="en-US" dirty="0"/>
              <a:t>of ANNs:</a:t>
            </a:r>
          </a:p>
          <a:p>
            <a:endParaRPr lang="en-US" dirty="0"/>
          </a:p>
          <a:p>
            <a:r>
              <a:rPr lang="en-US" dirty="0"/>
              <a:t> </a:t>
            </a:r>
            <a:r>
              <a:rPr lang="en-US" dirty="0">
                <a:sym typeface="Wingdings" panose="05000000000000000000" pitchFamily="2" charset="2"/>
              </a:rPr>
              <a:t> </a:t>
            </a:r>
            <a:r>
              <a:rPr lang="en-US" dirty="0"/>
              <a:t>Single Layer Feed Forward.</a:t>
            </a:r>
          </a:p>
          <a:p>
            <a:endParaRPr lang="en-US" dirty="0"/>
          </a:p>
          <a:p>
            <a:pPr marL="285750" indent="-285750">
              <a:buFont typeface="Wingdings" panose="05000000000000000000" pitchFamily="2" charset="2"/>
              <a:buChar char="è"/>
            </a:pPr>
            <a:r>
              <a:rPr lang="en-US" dirty="0">
                <a:sym typeface="Wingdings" panose="05000000000000000000" pitchFamily="2" charset="2"/>
              </a:rPr>
              <a:t>Multilayer Feed Forward.</a:t>
            </a:r>
          </a:p>
          <a:p>
            <a:pPr marL="285750" indent="-285750">
              <a:buFont typeface="Wingdings" panose="05000000000000000000" pitchFamily="2" charset="2"/>
              <a:buChar char="è"/>
            </a:pPr>
            <a:endParaRPr lang="en-US" dirty="0">
              <a:sym typeface="Wingdings" panose="05000000000000000000" pitchFamily="2" charset="2"/>
            </a:endParaRPr>
          </a:p>
          <a:p>
            <a:pPr marL="285750" indent="-285750">
              <a:buFont typeface="Wingdings" panose="05000000000000000000" pitchFamily="2" charset="2"/>
              <a:buChar char="è"/>
            </a:pPr>
            <a:r>
              <a:rPr lang="en-US" dirty="0">
                <a:sym typeface="Wingdings" panose="05000000000000000000" pitchFamily="2" charset="2"/>
              </a:rPr>
              <a:t>Competitive Network</a:t>
            </a:r>
          </a:p>
          <a:p>
            <a:pPr marL="285750" indent="-285750">
              <a:buFont typeface="Wingdings" panose="05000000000000000000" pitchFamily="2" charset="2"/>
              <a:buChar char="è"/>
            </a:pPr>
            <a:endParaRPr lang="en-US" dirty="0">
              <a:sym typeface="Wingdings" panose="05000000000000000000" pitchFamily="2" charset="2"/>
            </a:endParaRPr>
          </a:p>
          <a:p>
            <a:pPr marL="285750" indent="-285750">
              <a:buFont typeface="Wingdings" panose="05000000000000000000" pitchFamily="2" charset="2"/>
              <a:buChar char="è"/>
            </a:pPr>
            <a:r>
              <a:rPr lang="en-US" dirty="0">
                <a:sym typeface="Wingdings" panose="05000000000000000000" pitchFamily="2" charset="2"/>
              </a:rPr>
              <a:t>Recurrent Network</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5732" y="1837824"/>
            <a:ext cx="5105400" cy="3086100"/>
          </a:xfrm>
          <a:prstGeom prst="rect">
            <a:avLst/>
          </a:prstGeom>
        </p:spPr>
      </p:pic>
    </p:spTree>
    <p:extLst>
      <p:ext uri="{BB962C8B-B14F-4D97-AF65-F5344CB8AC3E}">
        <p14:creationId xmlns:p14="http://schemas.microsoft.com/office/powerpoint/2010/main" val="35942614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245327" y="103031"/>
            <a:ext cx="11820293" cy="1179359"/>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b="1" cap="none" dirty="0" smtClean="0"/>
              <a:t>LEARNING TECHNIQUES OF ANN</a:t>
            </a:r>
            <a:endParaRPr lang="en-IN" b="1" dirty="0"/>
          </a:p>
        </p:txBody>
      </p:sp>
      <p:sp>
        <p:nvSpPr>
          <p:cNvPr id="6" name="TextBox 5"/>
          <p:cNvSpPr txBox="1"/>
          <p:nvPr/>
        </p:nvSpPr>
        <p:spPr>
          <a:xfrm>
            <a:off x="965916" y="1584101"/>
            <a:ext cx="11011437" cy="2585323"/>
          </a:xfrm>
          <a:prstGeom prst="rect">
            <a:avLst/>
          </a:prstGeom>
          <a:noFill/>
        </p:spPr>
        <p:txBody>
          <a:bodyPr wrap="square" rtlCol="0">
            <a:spAutoFit/>
          </a:bodyPr>
          <a:lstStyle/>
          <a:p>
            <a:pPr marL="285750" indent="-285750">
              <a:buFont typeface="Arial" panose="020B0604020202020204" pitchFamily="34" charset="0"/>
              <a:buChar char="•"/>
            </a:pPr>
            <a:r>
              <a:rPr lang="en-IN" dirty="0" smtClean="0"/>
              <a:t>Machine Learning is a part of Artificial Intelligence.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smtClean="0"/>
              <a:t>Machine Learning is some sort of statistical tools and algorithm that are used to learn from data. It is used to make machines capable of doing tasks like human intelligence.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smtClean="0"/>
              <a:t>Like a nastic human being , a machine learning model learns from data samples (predictor variable) as in training phase; and then it finally concludes with predicting some answers (target).</a:t>
            </a:r>
          </a:p>
          <a:p>
            <a:pPr marL="285750" indent="-285750">
              <a:buFont typeface="Arial" panose="020B0604020202020204" pitchFamily="34" charset="0"/>
              <a:buChar char="•"/>
            </a:pPr>
            <a:endParaRPr lang="en-IN" dirty="0"/>
          </a:p>
        </p:txBody>
      </p:sp>
      <p:sp>
        <p:nvSpPr>
          <p:cNvPr id="7" name="TextBox 6"/>
          <p:cNvSpPr txBox="1"/>
          <p:nvPr/>
        </p:nvSpPr>
        <p:spPr>
          <a:xfrm>
            <a:off x="965916" y="4169424"/>
            <a:ext cx="7585655" cy="1477328"/>
          </a:xfrm>
          <a:prstGeom prst="rect">
            <a:avLst/>
          </a:prstGeom>
          <a:noFill/>
        </p:spPr>
        <p:txBody>
          <a:bodyPr wrap="square" rtlCol="0">
            <a:spAutoFit/>
          </a:bodyPr>
          <a:lstStyle/>
          <a:p>
            <a:r>
              <a:rPr lang="en-IN" b="1" dirty="0" smtClean="0"/>
              <a:t>The main types of Machine Learning are :</a:t>
            </a:r>
          </a:p>
          <a:p>
            <a:endParaRPr lang="en-IN" b="1" dirty="0" smtClean="0"/>
          </a:p>
          <a:p>
            <a:pPr marL="342900" indent="-342900">
              <a:buFont typeface="+mj-lt"/>
              <a:buAutoNum type="arabicPeriod"/>
            </a:pPr>
            <a:r>
              <a:rPr lang="en-IN" dirty="0" smtClean="0"/>
              <a:t>Supervised Machine Learning.</a:t>
            </a:r>
          </a:p>
          <a:p>
            <a:pPr marL="342900" indent="-342900">
              <a:buFont typeface="+mj-lt"/>
              <a:buAutoNum type="arabicPeriod"/>
            </a:pPr>
            <a:r>
              <a:rPr lang="en-IN" dirty="0" smtClean="0"/>
              <a:t>Unsupervised Machine Learning.</a:t>
            </a:r>
          </a:p>
          <a:p>
            <a:pPr marL="342900" indent="-342900">
              <a:buFont typeface="+mj-lt"/>
              <a:buAutoNum type="arabicPeriod"/>
            </a:pPr>
            <a:r>
              <a:rPr lang="en-IN" dirty="0" smtClean="0"/>
              <a:t>Reinforcement Machine Learning.</a:t>
            </a:r>
          </a:p>
        </p:txBody>
      </p:sp>
    </p:spTree>
    <p:extLst>
      <p:ext uri="{BB962C8B-B14F-4D97-AF65-F5344CB8AC3E}">
        <p14:creationId xmlns:p14="http://schemas.microsoft.com/office/powerpoint/2010/main" val="39370997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350" y="0"/>
            <a:ext cx="12058650" cy="970156"/>
          </a:xfrm>
        </p:spPr>
        <p:txBody>
          <a:bodyPr/>
          <a:lstStyle/>
          <a:p>
            <a:pPr algn="ctr"/>
            <a:r>
              <a:rPr lang="en-US" b="1" dirty="0"/>
              <a:t>tensor</a:t>
            </a:r>
          </a:p>
        </p:txBody>
      </p:sp>
      <p:sp>
        <p:nvSpPr>
          <p:cNvPr id="7" name="TextBox 6"/>
          <p:cNvSpPr txBox="1"/>
          <p:nvPr/>
        </p:nvSpPr>
        <p:spPr>
          <a:xfrm>
            <a:off x="322921" y="1143588"/>
            <a:ext cx="7398418" cy="3139321"/>
          </a:xfrm>
          <a:prstGeom prst="rect">
            <a:avLst/>
          </a:prstGeom>
          <a:noFill/>
        </p:spPr>
        <p:txBody>
          <a:bodyPr wrap="square" rtlCol="0">
            <a:spAutoFit/>
          </a:bodyPr>
          <a:lstStyle/>
          <a:p>
            <a:r>
              <a:rPr lang="en-US" dirty="0"/>
              <a:t>Formally, Tensors are multilinear maps from vector spaces to the real numbers (V vector space, and V* dual space).</a:t>
            </a:r>
          </a:p>
          <a:p>
            <a:endParaRPr lang="en-US" dirty="0"/>
          </a:p>
          <a:p>
            <a:r>
              <a:rPr lang="en-US" dirty="0"/>
              <a:t>		</a:t>
            </a:r>
          </a:p>
          <a:p>
            <a:endParaRPr lang="en-US" dirty="0"/>
          </a:p>
          <a:p>
            <a:endParaRPr lang="en-US" dirty="0"/>
          </a:p>
          <a:p>
            <a:pPr marL="285750" indent="-285750">
              <a:buFont typeface="Arial" panose="020B0604020202020204" pitchFamily="34" charset="0"/>
              <a:buChar char="•"/>
            </a:pPr>
            <a:r>
              <a:rPr lang="en-US" dirty="0"/>
              <a:t>A scalar is a tensor. </a:t>
            </a:r>
          </a:p>
          <a:p>
            <a:pPr marL="285750" indent="-285750">
              <a:buFont typeface="Arial" panose="020B0604020202020204" pitchFamily="34" charset="0"/>
              <a:buChar char="•"/>
            </a:pPr>
            <a:r>
              <a:rPr lang="en-US" dirty="0"/>
              <a:t>A vector is a tensor.</a:t>
            </a:r>
          </a:p>
          <a:p>
            <a:pPr marL="285750" indent="-285750">
              <a:buFont typeface="Arial" panose="020B0604020202020204" pitchFamily="34" charset="0"/>
              <a:buChar char="•"/>
            </a:pPr>
            <a:r>
              <a:rPr lang="en-US" dirty="0"/>
              <a:t>A matrix is a tensor.</a:t>
            </a:r>
          </a:p>
          <a:p>
            <a:pPr marL="285750" indent="-285750">
              <a:buFont typeface="Arial" panose="020B0604020202020204" pitchFamily="34" charset="0"/>
              <a:buChar char="•"/>
            </a:pPr>
            <a:r>
              <a:rPr lang="en-US" dirty="0"/>
              <a:t>Common to have fixed basis, so a tensor can be represented as a multidimensional array of numbers.</a:t>
            </a:r>
          </a:p>
        </p:txBody>
      </p:sp>
      <p:pic>
        <p:nvPicPr>
          <p:cNvPr id="10" name="Picture 9"/>
          <p:cNvPicPr>
            <a:picLocks noChangeAspect="1"/>
          </p:cNvPicPr>
          <p:nvPr/>
        </p:nvPicPr>
        <p:blipFill>
          <a:blip r:embed="rId2"/>
          <a:stretch>
            <a:fillRect/>
          </a:stretch>
        </p:blipFill>
        <p:spPr>
          <a:xfrm>
            <a:off x="1149889" y="1891991"/>
            <a:ext cx="3976434" cy="69246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7334" y="1474998"/>
            <a:ext cx="447675" cy="2476500"/>
          </a:xfrm>
          <a:prstGeom prst="rect">
            <a:avLst/>
          </a:prstGeom>
        </p:spPr>
      </p:pic>
      <p:sp>
        <p:nvSpPr>
          <p:cNvPr id="8" name="TextBox 7"/>
          <p:cNvSpPr txBox="1"/>
          <p:nvPr/>
        </p:nvSpPr>
        <p:spPr>
          <a:xfrm>
            <a:off x="7987980" y="4067954"/>
            <a:ext cx="1499933" cy="338554"/>
          </a:xfrm>
          <a:prstGeom prst="rect">
            <a:avLst/>
          </a:prstGeom>
          <a:noFill/>
        </p:spPr>
        <p:txBody>
          <a:bodyPr wrap="square" rtlCol="0">
            <a:spAutoFit/>
          </a:bodyPr>
          <a:lstStyle/>
          <a:p>
            <a:r>
              <a:rPr lang="en-US" sz="1600" dirty="0" smtClean="0"/>
              <a:t>1 D tensor</a:t>
            </a:r>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21004" y="1474998"/>
            <a:ext cx="2038350" cy="1685925"/>
          </a:xfrm>
          <a:prstGeom prst="rect">
            <a:avLst/>
          </a:prstGeom>
        </p:spPr>
      </p:pic>
      <p:sp>
        <p:nvSpPr>
          <p:cNvPr id="11" name="TextBox 10"/>
          <p:cNvSpPr txBox="1"/>
          <p:nvPr/>
        </p:nvSpPr>
        <p:spPr>
          <a:xfrm>
            <a:off x="9421004" y="3296433"/>
            <a:ext cx="2208619" cy="369332"/>
          </a:xfrm>
          <a:prstGeom prst="rect">
            <a:avLst/>
          </a:prstGeom>
          <a:noFill/>
        </p:spPr>
        <p:txBody>
          <a:bodyPr wrap="square" rtlCol="0">
            <a:spAutoFit/>
          </a:bodyPr>
          <a:lstStyle/>
          <a:p>
            <a:r>
              <a:rPr lang="en-US" dirty="0" smtClean="0"/>
              <a:t>2D tensor</a:t>
            </a:r>
            <a:endParaRPr lang="en-US" dirty="0"/>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87913" y="3951498"/>
            <a:ext cx="2328473" cy="2040544"/>
          </a:xfrm>
          <a:prstGeom prst="rect">
            <a:avLst/>
          </a:prstGeom>
        </p:spPr>
      </p:pic>
      <p:sp>
        <p:nvSpPr>
          <p:cNvPr id="13" name="TextBox 12"/>
          <p:cNvSpPr txBox="1"/>
          <p:nvPr/>
        </p:nvSpPr>
        <p:spPr>
          <a:xfrm>
            <a:off x="9421004" y="6220496"/>
            <a:ext cx="2208619" cy="369332"/>
          </a:xfrm>
          <a:prstGeom prst="rect">
            <a:avLst/>
          </a:prstGeom>
          <a:noFill/>
        </p:spPr>
        <p:txBody>
          <a:bodyPr wrap="square" rtlCol="0">
            <a:spAutoFit/>
          </a:bodyPr>
          <a:lstStyle/>
          <a:p>
            <a:r>
              <a:rPr lang="en-US" dirty="0" smtClean="0"/>
              <a:t>3D Tensor</a:t>
            </a:r>
            <a:endParaRPr lang="en-US" dirty="0"/>
          </a:p>
        </p:txBody>
      </p:sp>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12816" y="4067954"/>
            <a:ext cx="752475" cy="2305050"/>
          </a:xfrm>
          <a:prstGeom prst="rect">
            <a:avLst/>
          </a:prstGeom>
        </p:spPr>
      </p:pic>
      <p:sp>
        <p:nvSpPr>
          <p:cNvPr id="15" name="TextBox 14"/>
          <p:cNvSpPr txBox="1"/>
          <p:nvPr/>
        </p:nvSpPr>
        <p:spPr>
          <a:xfrm>
            <a:off x="6227216" y="6405162"/>
            <a:ext cx="2343955" cy="369332"/>
          </a:xfrm>
          <a:prstGeom prst="rect">
            <a:avLst/>
          </a:prstGeom>
          <a:noFill/>
        </p:spPr>
        <p:txBody>
          <a:bodyPr wrap="square" rtlCol="0">
            <a:spAutoFit/>
          </a:bodyPr>
          <a:lstStyle/>
          <a:p>
            <a:r>
              <a:rPr lang="en-US" dirty="0" smtClean="0"/>
              <a:t>4D tensor</a:t>
            </a:r>
            <a:endParaRPr lang="en-US" dirty="0"/>
          </a:p>
        </p:txBody>
      </p:sp>
    </p:spTree>
    <p:extLst>
      <p:ext uri="{BB962C8B-B14F-4D97-AF65-F5344CB8AC3E}">
        <p14:creationId xmlns:p14="http://schemas.microsoft.com/office/powerpoint/2010/main" val="29965680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850006"/>
          </a:xfrm>
        </p:spPr>
        <p:txBody>
          <a:bodyPr/>
          <a:lstStyle/>
          <a:p>
            <a:pPr algn="ctr"/>
            <a:r>
              <a:rPr lang="en-US" b="1" dirty="0" smtClean="0"/>
              <a:t>TENSOR</a:t>
            </a:r>
            <a:endParaRPr lang="en-US" b="1" dirty="0"/>
          </a:p>
        </p:txBody>
      </p:sp>
      <p:sp>
        <p:nvSpPr>
          <p:cNvPr id="3" name="TextBox 2"/>
          <p:cNvSpPr txBox="1"/>
          <p:nvPr/>
        </p:nvSpPr>
        <p:spPr>
          <a:xfrm>
            <a:off x="115205" y="974433"/>
            <a:ext cx="4813947" cy="2339102"/>
          </a:xfrm>
          <a:prstGeom prst="rect">
            <a:avLst/>
          </a:prstGeom>
          <a:noFill/>
        </p:spPr>
        <p:txBody>
          <a:bodyPr wrap="square" rtlCol="0">
            <a:spAutoFit/>
          </a:bodyPr>
          <a:lstStyle/>
          <a:p>
            <a:r>
              <a:rPr lang="en-US" sz="2000" b="1" u="sng" dirty="0" smtClean="0"/>
              <a:t>Examples:-</a:t>
            </a:r>
          </a:p>
          <a:p>
            <a:endParaRPr lang="en-US" dirty="0"/>
          </a:p>
          <a:p>
            <a:r>
              <a:rPr lang="en-US" dirty="0" smtClean="0">
                <a:sym typeface="Wingdings" panose="05000000000000000000" pitchFamily="2" charset="2"/>
              </a:rPr>
              <a:t> </a:t>
            </a:r>
            <a:r>
              <a:rPr lang="en-US" dirty="0" smtClean="0"/>
              <a:t> A RGB Image has :-</a:t>
            </a:r>
          </a:p>
          <a:p>
            <a:r>
              <a:rPr lang="en-US" dirty="0" smtClean="0"/>
              <a:t> (width, height, </a:t>
            </a:r>
            <a:r>
              <a:rPr lang="en-US" dirty="0" err="1" smtClean="0"/>
              <a:t>color_depth</a:t>
            </a:r>
            <a:r>
              <a:rPr lang="en-US" dirty="0" smtClean="0"/>
              <a:t> )</a:t>
            </a:r>
          </a:p>
          <a:p>
            <a:endParaRPr lang="en-US" dirty="0"/>
          </a:p>
          <a:p>
            <a:pPr marL="285750" indent="-285750">
              <a:buFont typeface="Wingdings" panose="05000000000000000000" pitchFamily="2" charset="2"/>
              <a:buChar char="è"/>
            </a:pPr>
            <a:r>
              <a:rPr lang="en-US" dirty="0" smtClean="0">
                <a:sym typeface="Wingdings" panose="05000000000000000000" pitchFamily="2" charset="2"/>
              </a:rPr>
              <a:t>Time series data like Brain’s EEG scan has three values</a:t>
            </a:r>
          </a:p>
          <a:p>
            <a:r>
              <a:rPr lang="en-US" dirty="0">
                <a:sym typeface="Wingdings" panose="05000000000000000000" pitchFamily="2" charset="2"/>
              </a:rPr>
              <a:t> </a:t>
            </a:r>
            <a:r>
              <a:rPr lang="en-US" dirty="0" smtClean="0">
                <a:sym typeface="Wingdings" panose="05000000000000000000" pitchFamily="2" charset="2"/>
              </a:rPr>
              <a:t> (time, frequency, channel)</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2360" y="1159099"/>
            <a:ext cx="1882839" cy="1866028"/>
          </a:xfrm>
          <a:prstGeom prst="rect">
            <a:avLst/>
          </a:prstGeom>
        </p:spPr>
      </p:pic>
      <p:sp>
        <p:nvSpPr>
          <p:cNvPr id="5" name="Right Arrow 4"/>
          <p:cNvSpPr/>
          <p:nvPr/>
        </p:nvSpPr>
        <p:spPr>
          <a:xfrm>
            <a:off x="7508383" y="1692868"/>
            <a:ext cx="1609859" cy="798490"/>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11427" y="1138205"/>
            <a:ext cx="2381250" cy="18669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9477" y="4348652"/>
            <a:ext cx="1883426" cy="1587459"/>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0992" y="4488710"/>
            <a:ext cx="2559752" cy="1447399"/>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50435" y="4499102"/>
            <a:ext cx="1723721" cy="1447399"/>
          </a:xfrm>
          <a:prstGeom prst="rect">
            <a:avLst/>
          </a:prstGeom>
        </p:spPr>
      </p:pic>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498759" y="4521435"/>
            <a:ext cx="1707606" cy="1447399"/>
          </a:xfrm>
          <a:prstGeom prst="rect">
            <a:avLst/>
          </a:prstGeom>
        </p:spPr>
      </p:pic>
      <p:sp>
        <p:nvSpPr>
          <p:cNvPr id="14" name="Right Arrow 13"/>
          <p:cNvSpPr/>
          <p:nvPr/>
        </p:nvSpPr>
        <p:spPr>
          <a:xfrm>
            <a:off x="2112221" y="4813164"/>
            <a:ext cx="1028771" cy="749461"/>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5" name="Right Arrow 14"/>
          <p:cNvSpPr/>
          <p:nvPr/>
        </p:nvSpPr>
        <p:spPr>
          <a:xfrm>
            <a:off x="5747392" y="4813163"/>
            <a:ext cx="1001441" cy="839613"/>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6" name="Right Arrow 15"/>
          <p:cNvSpPr/>
          <p:nvPr/>
        </p:nvSpPr>
        <p:spPr>
          <a:xfrm>
            <a:off x="9353479" y="4903296"/>
            <a:ext cx="1017429" cy="683676"/>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17" name="TextBox 16"/>
          <p:cNvSpPr txBox="1"/>
          <p:nvPr/>
        </p:nvSpPr>
        <p:spPr>
          <a:xfrm>
            <a:off x="3773574" y="4042919"/>
            <a:ext cx="2333420" cy="400110"/>
          </a:xfrm>
          <a:prstGeom prst="rect">
            <a:avLst/>
          </a:prstGeom>
          <a:noFill/>
        </p:spPr>
        <p:txBody>
          <a:bodyPr wrap="square" rtlCol="0">
            <a:spAutoFit/>
          </a:bodyPr>
          <a:lstStyle/>
          <a:p>
            <a:r>
              <a:rPr lang="en-US" sz="2000" b="1" dirty="0" smtClean="0"/>
              <a:t>EEG</a:t>
            </a:r>
            <a:r>
              <a:rPr lang="en-US" dirty="0" smtClean="0"/>
              <a:t> </a:t>
            </a:r>
            <a:endParaRPr lang="en-US" dirty="0"/>
          </a:p>
        </p:txBody>
      </p:sp>
      <p:sp>
        <p:nvSpPr>
          <p:cNvPr id="18" name="TextBox 17"/>
          <p:cNvSpPr txBox="1"/>
          <p:nvPr/>
        </p:nvSpPr>
        <p:spPr>
          <a:xfrm rot="16200000">
            <a:off x="6471795" y="5032914"/>
            <a:ext cx="1620182" cy="400110"/>
          </a:xfrm>
          <a:prstGeom prst="rect">
            <a:avLst/>
          </a:prstGeom>
          <a:noFill/>
        </p:spPr>
        <p:txBody>
          <a:bodyPr wrap="square" rtlCol="0">
            <a:spAutoFit/>
          </a:bodyPr>
          <a:lstStyle/>
          <a:p>
            <a:r>
              <a:rPr lang="en-US" sz="2000" b="1" dirty="0" smtClean="0"/>
              <a:t>Frequency</a:t>
            </a:r>
            <a:endParaRPr lang="en-US" sz="2000" b="1" dirty="0"/>
          </a:p>
        </p:txBody>
      </p:sp>
      <p:sp>
        <p:nvSpPr>
          <p:cNvPr id="19" name="TextBox 18"/>
          <p:cNvSpPr txBox="1"/>
          <p:nvPr/>
        </p:nvSpPr>
        <p:spPr>
          <a:xfrm rot="19758343">
            <a:off x="7125058" y="3694129"/>
            <a:ext cx="1767518" cy="369332"/>
          </a:xfrm>
          <a:prstGeom prst="rect">
            <a:avLst/>
          </a:prstGeom>
          <a:noFill/>
        </p:spPr>
        <p:txBody>
          <a:bodyPr wrap="square" rtlCol="0">
            <a:spAutoFit/>
          </a:bodyPr>
          <a:lstStyle/>
          <a:p>
            <a:r>
              <a:rPr lang="en-US" b="1" dirty="0" smtClean="0"/>
              <a:t>Channel</a:t>
            </a:r>
            <a:endParaRPr lang="en-US" b="1" dirty="0"/>
          </a:p>
        </p:txBody>
      </p:sp>
      <p:sp>
        <p:nvSpPr>
          <p:cNvPr id="20" name="TextBox 19"/>
          <p:cNvSpPr txBox="1"/>
          <p:nvPr/>
        </p:nvSpPr>
        <p:spPr>
          <a:xfrm>
            <a:off x="7607365" y="6034338"/>
            <a:ext cx="1609859" cy="369332"/>
          </a:xfrm>
          <a:prstGeom prst="rect">
            <a:avLst/>
          </a:prstGeom>
          <a:noFill/>
        </p:spPr>
        <p:txBody>
          <a:bodyPr wrap="square" rtlCol="0">
            <a:spAutoFit/>
          </a:bodyPr>
          <a:lstStyle/>
          <a:p>
            <a:r>
              <a:rPr lang="en-US" b="1" dirty="0" smtClean="0"/>
              <a:t>Time</a:t>
            </a:r>
            <a:endParaRPr lang="en-US" b="1" dirty="0"/>
          </a:p>
        </p:txBody>
      </p:sp>
      <p:sp>
        <p:nvSpPr>
          <p:cNvPr id="21" name="TextBox 20"/>
          <p:cNvSpPr txBox="1"/>
          <p:nvPr/>
        </p:nvSpPr>
        <p:spPr>
          <a:xfrm rot="16200000">
            <a:off x="4050424" y="1627127"/>
            <a:ext cx="2157567" cy="400110"/>
          </a:xfrm>
          <a:prstGeom prst="rect">
            <a:avLst/>
          </a:prstGeom>
          <a:noFill/>
        </p:spPr>
        <p:txBody>
          <a:bodyPr wrap="square" rtlCol="0">
            <a:spAutoFit/>
          </a:bodyPr>
          <a:lstStyle/>
          <a:p>
            <a:r>
              <a:rPr lang="en-US" sz="2000" b="1" dirty="0" smtClean="0"/>
              <a:t>RGB Image</a:t>
            </a:r>
            <a:endParaRPr lang="en-US" sz="2000" b="1" dirty="0"/>
          </a:p>
        </p:txBody>
      </p:sp>
      <p:sp>
        <p:nvSpPr>
          <p:cNvPr id="22" name="TextBox 21"/>
          <p:cNvSpPr txBox="1"/>
          <p:nvPr/>
        </p:nvSpPr>
        <p:spPr>
          <a:xfrm>
            <a:off x="649679" y="3948542"/>
            <a:ext cx="1687133" cy="400110"/>
          </a:xfrm>
          <a:prstGeom prst="rect">
            <a:avLst/>
          </a:prstGeom>
          <a:noFill/>
        </p:spPr>
        <p:txBody>
          <a:bodyPr wrap="square" rtlCol="0">
            <a:spAutoFit/>
          </a:bodyPr>
          <a:lstStyle/>
          <a:p>
            <a:r>
              <a:rPr lang="en-US" sz="2000" b="1" dirty="0" smtClean="0"/>
              <a:t>Brain</a:t>
            </a:r>
            <a:endParaRPr lang="en-US" sz="2000" b="1" dirty="0"/>
          </a:p>
        </p:txBody>
      </p:sp>
      <p:sp>
        <p:nvSpPr>
          <p:cNvPr id="23" name="TextBox 22"/>
          <p:cNvSpPr txBox="1"/>
          <p:nvPr/>
        </p:nvSpPr>
        <p:spPr>
          <a:xfrm>
            <a:off x="9693594" y="649951"/>
            <a:ext cx="1999083" cy="400110"/>
          </a:xfrm>
          <a:prstGeom prst="rect">
            <a:avLst/>
          </a:prstGeom>
          <a:noFill/>
        </p:spPr>
        <p:txBody>
          <a:bodyPr wrap="square" rtlCol="0">
            <a:spAutoFit/>
          </a:bodyPr>
          <a:lstStyle/>
          <a:p>
            <a:r>
              <a:rPr lang="en-US" sz="2000" b="1" dirty="0" smtClean="0"/>
              <a:t>3D Tensor</a:t>
            </a:r>
            <a:endParaRPr lang="en-US" sz="2000" b="1" dirty="0"/>
          </a:p>
        </p:txBody>
      </p:sp>
      <p:sp>
        <p:nvSpPr>
          <p:cNvPr id="24" name="TextBox 23"/>
          <p:cNvSpPr txBox="1"/>
          <p:nvPr/>
        </p:nvSpPr>
        <p:spPr>
          <a:xfrm>
            <a:off x="10471785" y="4088600"/>
            <a:ext cx="1999083" cy="400110"/>
          </a:xfrm>
          <a:prstGeom prst="rect">
            <a:avLst/>
          </a:prstGeom>
          <a:noFill/>
        </p:spPr>
        <p:txBody>
          <a:bodyPr wrap="square" rtlCol="0">
            <a:spAutoFit/>
          </a:bodyPr>
          <a:lstStyle/>
          <a:p>
            <a:r>
              <a:rPr lang="en-US" sz="2000" b="1" dirty="0" smtClean="0"/>
              <a:t>3D Tensor</a:t>
            </a:r>
            <a:endParaRPr lang="en-US" sz="2000" b="1" dirty="0"/>
          </a:p>
        </p:txBody>
      </p:sp>
    </p:spTree>
    <p:extLst>
      <p:ext uri="{BB962C8B-B14F-4D97-AF65-F5344CB8AC3E}">
        <p14:creationId xmlns:p14="http://schemas.microsoft.com/office/powerpoint/2010/main" val="8675972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1097" y="0"/>
            <a:ext cx="9905998" cy="990600"/>
          </a:xfrm>
        </p:spPr>
        <p:txBody>
          <a:bodyPr/>
          <a:lstStyle/>
          <a:p>
            <a:pPr algn="ctr"/>
            <a:r>
              <a:rPr lang="en-US" b="1" dirty="0"/>
              <a:t>Data flow graphs</a:t>
            </a:r>
          </a:p>
        </p:txBody>
      </p:sp>
      <p:sp>
        <p:nvSpPr>
          <p:cNvPr id="3" name="TextBox 2"/>
          <p:cNvSpPr txBox="1"/>
          <p:nvPr/>
        </p:nvSpPr>
        <p:spPr>
          <a:xfrm>
            <a:off x="331285" y="1074627"/>
            <a:ext cx="11285621" cy="1938992"/>
          </a:xfrm>
          <a:prstGeom prst="rect">
            <a:avLst/>
          </a:prstGeom>
          <a:noFill/>
        </p:spPr>
        <p:txBody>
          <a:bodyPr wrap="square" rtlCol="0">
            <a:spAutoFit/>
          </a:bodyPr>
          <a:lstStyle/>
          <a:p>
            <a:r>
              <a:rPr lang="en-US" sz="2400" dirty="0"/>
              <a:t>In a dataflow graph computations are represented as </a:t>
            </a:r>
            <a:r>
              <a:rPr lang="en-US" sz="2400" dirty="0" smtClean="0"/>
              <a:t>graphs where: </a:t>
            </a:r>
          </a:p>
          <a:p>
            <a:endParaRPr lang="en-US" sz="2400" dirty="0"/>
          </a:p>
          <a:p>
            <a:r>
              <a:rPr lang="en-US" sz="2400" dirty="0"/>
              <a:t>	● Nodes are the operations</a:t>
            </a:r>
            <a:r>
              <a:rPr lang="en-US" sz="2400" dirty="0" smtClean="0"/>
              <a:t>.</a:t>
            </a:r>
          </a:p>
          <a:p>
            <a:endParaRPr lang="en-US" sz="2400" dirty="0"/>
          </a:p>
          <a:p>
            <a:r>
              <a:rPr lang="en-US" sz="2400" dirty="0"/>
              <a:t>	● Edges are the Tensors.</a:t>
            </a:r>
          </a:p>
        </p:txBody>
      </p:sp>
      <p:pic>
        <p:nvPicPr>
          <p:cNvPr id="8" name="Picture 7"/>
          <p:cNvPicPr>
            <a:picLocks noChangeAspect="1"/>
          </p:cNvPicPr>
          <p:nvPr/>
        </p:nvPicPr>
        <p:blipFill>
          <a:blip r:embed="rId2"/>
          <a:stretch>
            <a:fillRect/>
          </a:stretch>
        </p:blipFill>
        <p:spPr>
          <a:xfrm>
            <a:off x="3925780" y="4228801"/>
            <a:ext cx="5025037" cy="2552086"/>
          </a:xfrm>
          <a:prstGeom prst="rect">
            <a:avLst/>
          </a:prstGeom>
        </p:spPr>
      </p:pic>
      <p:sp>
        <p:nvSpPr>
          <p:cNvPr id="9" name="TextBox 8"/>
          <p:cNvSpPr txBox="1"/>
          <p:nvPr/>
        </p:nvSpPr>
        <p:spPr>
          <a:xfrm>
            <a:off x="312820" y="3559313"/>
            <a:ext cx="3080085" cy="2646878"/>
          </a:xfrm>
          <a:prstGeom prst="rect">
            <a:avLst/>
          </a:prstGeom>
          <a:noFill/>
        </p:spPr>
        <p:txBody>
          <a:bodyPr wrap="square" rtlCol="0">
            <a:spAutoFit/>
          </a:bodyPr>
          <a:lstStyle/>
          <a:p>
            <a:r>
              <a:rPr lang="en-US" sz="2000" b="1" u="sng" dirty="0">
                <a:sym typeface="Wingdings" panose="05000000000000000000" pitchFamily="2" charset="2"/>
              </a:rPr>
              <a:t>It offers following :-</a:t>
            </a:r>
          </a:p>
          <a:p>
            <a:endParaRPr lang="en-US" sz="2000" b="1" u="sng" dirty="0">
              <a:sym typeface="Wingdings" panose="05000000000000000000" pitchFamily="2" charset="2"/>
            </a:endParaRPr>
          </a:p>
          <a:p>
            <a:pPr marL="285750" indent="-285750">
              <a:buFont typeface="Wingdings" panose="05000000000000000000" pitchFamily="2" charset="2"/>
              <a:buChar char="è"/>
            </a:pPr>
            <a:r>
              <a:rPr lang="en-US" dirty="0">
                <a:sym typeface="Wingdings" panose="05000000000000000000" pitchFamily="2" charset="2"/>
              </a:rPr>
              <a:t>Parallelism</a:t>
            </a:r>
          </a:p>
          <a:p>
            <a:endParaRPr lang="en-US" dirty="0">
              <a:sym typeface="Wingdings" panose="05000000000000000000" pitchFamily="2" charset="2"/>
            </a:endParaRPr>
          </a:p>
          <a:p>
            <a:pPr marL="285750" indent="-285750">
              <a:buFont typeface="Wingdings" panose="05000000000000000000" pitchFamily="2" charset="2"/>
              <a:buChar char="è"/>
            </a:pPr>
            <a:r>
              <a:rPr lang="en-US" dirty="0">
                <a:sym typeface="Wingdings" panose="05000000000000000000" pitchFamily="2" charset="2"/>
              </a:rPr>
              <a:t>Distributed execution</a:t>
            </a:r>
          </a:p>
          <a:p>
            <a:pPr marL="285750" indent="-285750">
              <a:buFont typeface="Wingdings" panose="05000000000000000000" pitchFamily="2" charset="2"/>
              <a:buChar char="è"/>
            </a:pPr>
            <a:endParaRPr lang="en-US" dirty="0">
              <a:sym typeface="Wingdings" panose="05000000000000000000" pitchFamily="2" charset="2"/>
            </a:endParaRPr>
          </a:p>
          <a:p>
            <a:pPr marL="285750" indent="-285750">
              <a:buFont typeface="Wingdings" panose="05000000000000000000" pitchFamily="2" charset="2"/>
              <a:buChar char="è"/>
            </a:pPr>
            <a:r>
              <a:rPr lang="en-US" dirty="0">
                <a:sym typeface="Wingdings" panose="05000000000000000000" pitchFamily="2" charset="2"/>
              </a:rPr>
              <a:t>Compilation</a:t>
            </a:r>
          </a:p>
          <a:p>
            <a:endParaRPr lang="en-US" dirty="0">
              <a:sym typeface="Wingdings" panose="05000000000000000000" pitchFamily="2" charset="2"/>
            </a:endParaRPr>
          </a:p>
          <a:p>
            <a:pPr marL="285750" indent="-285750">
              <a:buFont typeface="Wingdings" panose="05000000000000000000" pitchFamily="2" charset="2"/>
              <a:buChar char="è"/>
            </a:pPr>
            <a:r>
              <a:rPr lang="en-US" dirty="0">
                <a:sym typeface="Wingdings" panose="05000000000000000000" pitchFamily="2" charset="2"/>
              </a:rPr>
              <a:t>Portability</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4152" y="1599603"/>
            <a:ext cx="2957848" cy="5258397"/>
          </a:xfrm>
          <a:prstGeom prst="rect">
            <a:avLst/>
          </a:prstGeom>
        </p:spPr>
      </p:pic>
    </p:spTree>
    <p:extLst>
      <p:ext uri="{BB962C8B-B14F-4D97-AF65-F5344CB8AC3E}">
        <p14:creationId xmlns:p14="http://schemas.microsoft.com/office/powerpoint/2010/main" val="366405330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Mesh</Template>
  <TotalTime>2119</TotalTime>
  <Words>1117</Words>
  <Application>Microsoft Office PowerPoint</Application>
  <PresentationFormat>Widescreen</PresentationFormat>
  <Paragraphs>239</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Cambria Math</vt:lpstr>
      <vt:lpstr>Century Gothic</vt:lpstr>
      <vt:lpstr>Wingdings</vt:lpstr>
      <vt:lpstr>Mesh</vt:lpstr>
      <vt:lpstr>as a new computing tool</vt:lpstr>
      <vt:lpstr>Contents</vt:lpstr>
      <vt:lpstr> Introduction to tensorflow and architecture overview  </vt:lpstr>
      <vt:lpstr>Neural networks</vt:lpstr>
      <vt:lpstr>Neural Networks</vt:lpstr>
      <vt:lpstr>PowerPoint Presentation</vt:lpstr>
      <vt:lpstr>tensor</vt:lpstr>
      <vt:lpstr>TENSOR</vt:lpstr>
      <vt:lpstr>Data flow graphs</vt:lpstr>
      <vt:lpstr>Creating a data flow graph in tensorflow</vt:lpstr>
      <vt:lpstr> TensorBoard </vt:lpstr>
      <vt:lpstr>ANN for Predicting a handwritten digit</vt:lpstr>
      <vt:lpstr>ANN for Predicting a handwritten digit</vt:lpstr>
      <vt:lpstr>Benefits and limitations of tensorflow </vt:lpstr>
      <vt:lpstr>Benefits and limitations of tensorflow </vt:lpstr>
      <vt:lpstr>Speed test</vt:lpstr>
      <vt:lpstr>Conclusion</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Digital Signatures</dc:title>
  <dc:creator>MANU GOND</dc:creator>
  <cp:lastModifiedBy>Manu Gond</cp:lastModifiedBy>
  <cp:revision>176</cp:revision>
  <dcterms:created xsi:type="dcterms:W3CDTF">2017-10-22T12:51:49Z</dcterms:created>
  <dcterms:modified xsi:type="dcterms:W3CDTF">2018-09-30T06:50:57Z</dcterms:modified>
</cp:coreProperties>
</file>

<file path=docProps/thumbnail.jpeg>
</file>